
<file path=[Content_Types].xml><?xml version="1.0" encoding="utf-8"?>
<Types xmlns="http://schemas.openxmlformats.org/package/2006/content-types">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sldIdLst>
    <p:sldId id="256" r:id="rId2"/>
    <p:sldId id="259" r:id="rId3"/>
    <p:sldId id="258" r:id="rId4"/>
    <p:sldId id="257" r:id="rId5"/>
    <p:sldId id="262" r:id="rId6"/>
    <p:sldId id="260" r:id="rId7"/>
    <p:sldId id="261" r:id="rId8"/>
    <p:sldId id="263" r:id="rId9"/>
    <p:sldId id="264" r:id="rId10"/>
    <p:sldId id="265" r:id="rId11"/>
    <p:sldId id="266" r:id="rId12"/>
    <p:sldId id="269" r:id="rId13"/>
    <p:sldId id="270" r:id="rId14"/>
    <p:sldId id="271" r:id="rId15"/>
    <p:sldId id="272" r:id="rId16"/>
    <p:sldId id="267" r:id="rId17"/>
    <p:sldId id="268"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EBEF73-CDB9-4445-A4C6-34E00B8E137E}" v="81" dt="2021-04-14T14:14:24.269"/>
    <p1510:client id="{15CB435A-B892-4B60-882A-DD4010B53FC8}" v="40" dt="2021-04-21T14:09:31.053"/>
    <p1510:client id="{222C5EA1-3CBC-4E6A-8C1D-B5801CD77F7A}" v="600" dt="2021-04-16T13:05:40.308"/>
    <p1510:client id="{2FE49445-A4C2-4B48-8F37-D60D2C7A83A1}" v="228" dt="2021-04-15T12:31:20.339"/>
    <p1510:client id="{429E1F63-05B3-4BAD-8775-93A4969CC654}" v="96" dt="2021-04-17T12:33:42.586"/>
    <p1510:client id="{485D1ED4-019C-43EB-A119-0318405227FB}" v="154" dt="2021-04-19T12:41:40.002"/>
    <p1510:client id="{9F675D60-DD74-4A93-A786-2F30CC58C630}" v="563" dt="2021-04-15T10:09:15.6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660"/>
  </p:normalViewPr>
  <p:slideViewPr>
    <p:cSldViewPr snapToGrid="0">
      <p:cViewPr varScale="1">
        <p:scale>
          <a:sx n="101" d="100"/>
          <a:sy n="101" d="100"/>
        </p:scale>
        <p:origin x="138" y="258"/>
      </p:cViewPr>
      <p:guideLst/>
    </p:cSldViewPr>
  </p:slid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slide" Target="slides/slide7.xml" Id="rId8" /><Relationship Type="http://schemas.openxmlformats.org/officeDocument/2006/relationships/slide" Target="slides/slide12.xml" Id="rId13" /><Relationship Type="http://schemas.openxmlformats.org/officeDocument/2006/relationships/slide" Target="slides/slide17.xml" Id="rId18" /><Relationship Type="http://schemas.openxmlformats.org/officeDocument/2006/relationships/slide" Target="slides/slide2.xml" Id="rId3" /><Relationship Type="http://schemas.openxmlformats.org/officeDocument/2006/relationships/viewProps" Target="viewProps.xml" Id="rId21" /><Relationship Type="http://schemas.openxmlformats.org/officeDocument/2006/relationships/slide" Target="slides/slide6.xml" Id="rId7" /><Relationship Type="http://schemas.openxmlformats.org/officeDocument/2006/relationships/slide" Target="slides/slide11.xml" Id="rId12" /><Relationship Type="http://schemas.openxmlformats.org/officeDocument/2006/relationships/slide" Target="slides/slide16.xml" Id="rId17" /><Relationship Type="http://schemas.microsoft.com/office/2015/10/relationships/revisionInfo" Target="revisionInfo.xml" Id="rId25" /><Relationship Type="http://schemas.openxmlformats.org/officeDocument/2006/relationships/slide" Target="slides/slide1.xml" Id="rId2" /><Relationship Type="http://schemas.openxmlformats.org/officeDocument/2006/relationships/slide" Target="slides/slide15.xml" Id="rId16" /><Relationship Type="http://schemas.openxmlformats.org/officeDocument/2006/relationships/presProps" Target="presProps.xml" Id="rId20" /><Relationship Type="http://schemas.openxmlformats.org/officeDocument/2006/relationships/slideMaster" Target="slideMasters/slideMaster1.xml" Id="rId1" /><Relationship Type="http://schemas.openxmlformats.org/officeDocument/2006/relationships/slide" Target="slides/slide5.xml" Id="rId6" /><Relationship Type="http://schemas.openxmlformats.org/officeDocument/2006/relationships/slide" Target="slides/slide10.xml" Id="rId11" /><Relationship Type="http://schemas.openxmlformats.org/officeDocument/2006/relationships/slide" Target="slides/slide4.xml" Id="rId5" /><Relationship Type="http://schemas.openxmlformats.org/officeDocument/2006/relationships/slide" Target="slides/slide14.xml" Id="rId15" /><Relationship Type="http://schemas.openxmlformats.org/officeDocument/2006/relationships/tableStyles" Target="tableStyles.xml" Id="rId23" /><Relationship Type="http://schemas.openxmlformats.org/officeDocument/2006/relationships/slide" Target="slides/slide9.xml" Id="rId10" /><Relationship Type="http://schemas.openxmlformats.org/officeDocument/2006/relationships/slide" Target="slides/slide18.xml" Id="rId19" /><Relationship Type="http://schemas.openxmlformats.org/officeDocument/2006/relationships/slide" Target="slides/slide3.xml" Id="rId4" /><Relationship Type="http://schemas.openxmlformats.org/officeDocument/2006/relationships/slide" Target="slides/slide8.xml" Id="rId9" /><Relationship Type="http://schemas.openxmlformats.org/officeDocument/2006/relationships/slide" Target="slides/slide13.xml" Id="rId14" /><Relationship Type="http://schemas.openxmlformats.org/officeDocument/2006/relationships/theme" Target="theme/theme1.xml" Id="rId22" /></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0CC775F-9109-4076-BDC7-09901EB0C309}" type="doc">
      <dgm:prSet loTypeId="urn:microsoft.com/office/officeart/2016/7/layout/VerticalSolidActionList" loCatId="List" qsTypeId="urn:microsoft.com/office/officeart/2005/8/quickstyle/simple1" qsCatId="simple" csTypeId="urn:microsoft.com/office/officeart/2005/8/colors/colorful1" csCatId="colorful"/>
      <dgm:spPr/>
      <dgm:t>
        <a:bodyPr/>
        <a:lstStyle/>
        <a:p>
          <a:endParaRPr lang="en-US"/>
        </a:p>
      </dgm:t>
    </dgm:pt>
    <dgm:pt modelId="{D8A5F8EA-A8C3-40CF-9753-51785D387750}">
      <dgm:prSet/>
      <dgm:spPr/>
      <dgm:t>
        <a:bodyPr/>
        <a:lstStyle/>
        <a:p>
          <a:pPr rtl="0"/>
          <a:r>
            <a:rPr lang="en-US" b="0" dirty="0"/>
            <a:t>Use</a:t>
          </a:r>
          <a:r>
            <a:rPr lang="en-US" b="0" dirty="0">
              <a:latin typeface="Georgia Pro Cond Black" panose="02020404030301010803"/>
            </a:rPr>
            <a:t> security software</a:t>
          </a:r>
          <a:endParaRPr lang="en-US" b="0" dirty="0"/>
        </a:p>
      </dgm:t>
    </dgm:pt>
    <dgm:pt modelId="{DD8D5540-AB83-4385-A56D-69EC18A07314}" type="parTrans" cxnId="{5E87A81B-8116-4BEF-832D-853A1ED269FD}">
      <dgm:prSet/>
      <dgm:spPr/>
      <dgm:t>
        <a:bodyPr/>
        <a:lstStyle/>
        <a:p>
          <a:endParaRPr lang="en-US"/>
        </a:p>
      </dgm:t>
    </dgm:pt>
    <dgm:pt modelId="{0516ADEC-586A-44A9-B3EC-2ED4BF5847A9}" type="sibTrans" cxnId="{5E87A81B-8116-4BEF-832D-853A1ED269FD}">
      <dgm:prSet/>
      <dgm:spPr/>
      <dgm:t>
        <a:bodyPr/>
        <a:lstStyle/>
        <a:p>
          <a:endParaRPr lang="en-US"/>
        </a:p>
      </dgm:t>
    </dgm:pt>
    <dgm:pt modelId="{ACD50D6A-985C-4AB4-A8F7-AF1DE3B5F186}">
      <dgm:prSet/>
      <dgm:spPr/>
      <dgm:t>
        <a:bodyPr/>
        <a:lstStyle/>
        <a:p>
          <a:r>
            <a:rPr lang="en-US" dirty="0"/>
            <a:t>Use security software</a:t>
          </a:r>
          <a:br>
            <a:rPr lang="en-US" dirty="0"/>
          </a:br>
          <a:r>
            <a:rPr lang="en-US" dirty="0"/>
            <a:t>You should use security software, such as anti-spyware, anti-malware and anti-virus programs, to help detect and remove malicious code if it slips into your network. </a:t>
          </a:r>
        </a:p>
      </dgm:t>
    </dgm:pt>
    <dgm:pt modelId="{B4856E38-70AF-464A-BD63-E6E7AEA4B046}" type="parTrans" cxnId="{CA894D4D-9ED4-4034-83BD-BF2766BCBCC8}">
      <dgm:prSet/>
      <dgm:spPr/>
      <dgm:t>
        <a:bodyPr/>
        <a:lstStyle/>
        <a:p>
          <a:endParaRPr lang="en-US"/>
        </a:p>
      </dgm:t>
    </dgm:pt>
    <dgm:pt modelId="{79F9B354-ED0B-4B2E-B8E8-72BA4B4E0433}" type="sibTrans" cxnId="{CA894D4D-9ED4-4034-83BD-BF2766BCBCC8}">
      <dgm:prSet/>
      <dgm:spPr/>
      <dgm:t>
        <a:bodyPr/>
        <a:lstStyle/>
        <a:p>
          <a:endParaRPr lang="en-US"/>
        </a:p>
      </dgm:t>
    </dgm:pt>
    <dgm:pt modelId="{D11DD13D-BB75-4FE6-8C34-0DD86D2D55F1}">
      <dgm:prSet/>
      <dgm:spPr/>
      <dgm:t>
        <a:bodyPr/>
        <a:lstStyle/>
        <a:p>
          <a:pPr rtl="0"/>
          <a:r>
            <a:rPr lang="en-US" b="1" dirty="0"/>
            <a:t>Put up</a:t>
          </a:r>
          <a:r>
            <a:rPr lang="en-US" b="1" dirty="0">
              <a:latin typeface="Georgia Pro Cond Black" panose="02020404030301010803"/>
            </a:rPr>
            <a:t> a firewall</a:t>
          </a:r>
          <a:endParaRPr lang="en-US" b="1" dirty="0"/>
        </a:p>
      </dgm:t>
    </dgm:pt>
    <dgm:pt modelId="{6A57F733-A13D-4B76-9F08-D1778479638F}" type="parTrans" cxnId="{997ABF1B-6BBF-4261-BEE2-597AE36AFBEB}">
      <dgm:prSet/>
      <dgm:spPr/>
      <dgm:t>
        <a:bodyPr/>
        <a:lstStyle/>
        <a:p>
          <a:endParaRPr lang="en-US"/>
        </a:p>
      </dgm:t>
    </dgm:pt>
    <dgm:pt modelId="{F94BDD4F-A000-491C-ACFC-BBBF9B3D5C33}" type="sibTrans" cxnId="{997ABF1B-6BBF-4261-BEE2-597AE36AFBEB}">
      <dgm:prSet/>
      <dgm:spPr/>
      <dgm:t>
        <a:bodyPr/>
        <a:lstStyle/>
        <a:p>
          <a:endParaRPr lang="en-US"/>
        </a:p>
      </dgm:t>
    </dgm:pt>
    <dgm:pt modelId="{9052E0C1-9A2E-40E0-B95D-1DC8C2C45F2D}">
      <dgm:prSet/>
      <dgm:spPr/>
      <dgm:t>
        <a:bodyPr/>
        <a:lstStyle/>
        <a:p>
          <a:r>
            <a:rPr lang="en-US" dirty="0"/>
            <a:t>Put up a firewall</a:t>
          </a:r>
          <a:br>
            <a:rPr lang="en-US" dirty="0"/>
          </a:br>
          <a:r>
            <a:rPr lang="en-US" dirty="0"/>
            <a:t>Firewalls are effectively gatekeepers between your computer and the internet, and one of the major barriers to prevent the spread of cyber threats such as viruses and malware.</a:t>
          </a:r>
        </a:p>
      </dgm:t>
    </dgm:pt>
    <dgm:pt modelId="{36ACF8C3-0DFD-4718-BCF7-076BEF37A5BD}" type="parTrans" cxnId="{02BCCF7B-F021-4EAA-BB32-D6FEAB5D4599}">
      <dgm:prSet/>
      <dgm:spPr/>
      <dgm:t>
        <a:bodyPr/>
        <a:lstStyle/>
        <a:p>
          <a:endParaRPr lang="en-US"/>
        </a:p>
      </dgm:t>
    </dgm:pt>
    <dgm:pt modelId="{B956EDAF-6D8A-49EF-8067-38C9975709A8}" type="sibTrans" cxnId="{02BCCF7B-F021-4EAA-BB32-D6FEAB5D4599}">
      <dgm:prSet/>
      <dgm:spPr/>
      <dgm:t>
        <a:bodyPr/>
        <a:lstStyle/>
        <a:p>
          <a:endParaRPr lang="en-US"/>
        </a:p>
      </dgm:t>
    </dgm:pt>
    <dgm:pt modelId="{517E5EFC-0262-4B7F-80F9-0ECFD1AB2D5C}">
      <dgm:prSet/>
      <dgm:spPr/>
      <dgm:t>
        <a:bodyPr/>
        <a:lstStyle/>
        <a:p>
          <a:pPr rtl="0"/>
          <a:r>
            <a:rPr lang="en-US" b="1" dirty="0"/>
            <a:t>Update</a:t>
          </a:r>
          <a:r>
            <a:rPr lang="en-US" b="1" dirty="0">
              <a:latin typeface="Georgia Pro Cond Black" panose="02020404030301010803"/>
            </a:rPr>
            <a:t> programs and systems</a:t>
          </a:r>
          <a:endParaRPr lang="en-US" b="1" dirty="0"/>
        </a:p>
      </dgm:t>
    </dgm:pt>
    <dgm:pt modelId="{B3D342A8-487E-4AF6-AFC4-66C9A1F691AD}" type="parTrans" cxnId="{2AA36190-C971-4671-9D8F-9653EB565CC0}">
      <dgm:prSet/>
      <dgm:spPr/>
      <dgm:t>
        <a:bodyPr/>
        <a:lstStyle/>
        <a:p>
          <a:endParaRPr lang="en-US"/>
        </a:p>
      </dgm:t>
    </dgm:pt>
    <dgm:pt modelId="{CC52F6F3-0001-497C-85DD-E7DAA25BE847}" type="sibTrans" cxnId="{2AA36190-C971-4671-9D8F-9653EB565CC0}">
      <dgm:prSet/>
      <dgm:spPr/>
      <dgm:t>
        <a:bodyPr/>
        <a:lstStyle/>
        <a:p>
          <a:endParaRPr lang="en-US"/>
        </a:p>
      </dgm:t>
    </dgm:pt>
    <dgm:pt modelId="{272E950E-2088-4598-8DF9-4F0B4C4DB7D4}">
      <dgm:prSet/>
      <dgm:spPr/>
      <dgm:t>
        <a:bodyPr/>
        <a:lstStyle/>
        <a:p>
          <a:r>
            <a:rPr lang="en-US" dirty="0"/>
            <a:t>Update programs and systems regularly</a:t>
          </a:r>
          <a:br>
            <a:rPr lang="en-US" dirty="0"/>
          </a:br>
          <a:r>
            <a:rPr lang="en-US" dirty="0"/>
            <a:t>Updates contain vital security upgrades that help protect against known bugs and vulnerabilities.</a:t>
          </a:r>
        </a:p>
      </dgm:t>
    </dgm:pt>
    <dgm:pt modelId="{9C5504A8-145D-4494-9994-C24883A2A053}" type="parTrans" cxnId="{7340B4E5-7F63-4D49-B037-084FA9810948}">
      <dgm:prSet/>
      <dgm:spPr/>
      <dgm:t>
        <a:bodyPr/>
        <a:lstStyle/>
        <a:p>
          <a:endParaRPr lang="en-US"/>
        </a:p>
      </dgm:t>
    </dgm:pt>
    <dgm:pt modelId="{0E73840A-241C-41AB-A080-2AD6D771E5F5}" type="sibTrans" cxnId="{7340B4E5-7F63-4D49-B037-084FA9810948}">
      <dgm:prSet/>
      <dgm:spPr/>
      <dgm:t>
        <a:bodyPr/>
        <a:lstStyle/>
        <a:p>
          <a:endParaRPr lang="en-US"/>
        </a:p>
      </dgm:t>
    </dgm:pt>
    <dgm:pt modelId="{3C75EE61-A70D-46E2-BC8B-559D6BB3EA30}" type="pres">
      <dgm:prSet presAssocID="{90CC775F-9109-4076-BDC7-09901EB0C309}" presName="Name0" presStyleCnt="0">
        <dgm:presLayoutVars>
          <dgm:dir/>
          <dgm:animLvl val="lvl"/>
          <dgm:resizeHandles val="exact"/>
        </dgm:presLayoutVars>
      </dgm:prSet>
      <dgm:spPr/>
    </dgm:pt>
    <dgm:pt modelId="{58AFAA17-EF2C-4951-A628-B16174E05B56}" type="pres">
      <dgm:prSet presAssocID="{D8A5F8EA-A8C3-40CF-9753-51785D387750}" presName="linNode" presStyleCnt="0"/>
      <dgm:spPr/>
    </dgm:pt>
    <dgm:pt modelId="{C106A44C-F25E-4D2B-80C3-83F2503ED204}" type="pres">
      <dgm:prSet presAssocID="{D8A5F8EA-A8C3-40CF-9753-51785D387750}" presName="parentText" presStyleLbl="alignNode1" presStyleIdx="0" presStyleCnt="3">
        <dgm:presLayoutVars>
          <dgm:chMax val="1"/>
          <dgm:bulletEnabled/>
        </dgm:presLayoutVars>
      </dgm:prSet>
      <dgm:spPr/>
    </dgm:pt>
    <dgm:pt modelId="{2DDF4008-7567-46A3-A5D4-1CBE4E794D15}" type="pres">
      <dgm:prSet presAssocID="{D8A5F8EA-A8C3-40CF-9753-51785D387750}" presName="descendantText" presStyleLbl="alignAccFollowNode1" presStyleIdx="0" presStyleCnt="3">
        <dgm:presLayoutVars>
          <dgm:bulletEnabled/>
        </dgm:presLayoutVars>
      </dgm:prSet>
      <dgm:spPr/>
    </dgm:pt>
    <dgm:pt modelId="{62CC2021-7B59-40C5-BD5D-8B24ECFFCEBC}" type="pres">
      <dgm:prSet presAssocID="{0516ADEC-586A-44A9-B3EC-2ED4BF5847A9}" presName="sp" presStyleCnt="0"/>
      <dgm:spPr/>
    </dgm:pt>
    <dgm:pt modelId="{7BF376A2-3630-4976-95A6-F3F7D1F849B8}" type="pres">
      <dgm:prSet presAssocID="{D11DD13D-BB75-4FE6-8C34-0DD86D2D55F1}" presName="linNode" presStyleCnt="0"/>
      <dgm:spPr/>
    </dgm:pt>
    <dgm:pt modelId="{569C6FD6-8BEF-4BF6-B4F3-4D6396D6F60C}" type="pres">
      <dgm:prSet presAssocID="{D11DD13D-BB75-4FE6-8C34-0DD86D2D55F1}" presName="parentText" presStyleLbl="alignNode1" presStyleIdx="1" presStyleCnt="3">
        <dgm:presLayoutVars>
          <dgm:chMax val="1"/>
          <dgm:bulletEnabled/>
        </dgm:presLayoutVars>
      </dgm:prSet>
      <dgm:spPr/>
    </dgm:pt>
    <dgm:pt modelId="{8BD7CAC5-01AC-454F-AF18-E5FE2F5C1D4E}" type="pres">
      <dgm:prSet presAssocID="{D11DD13D-BB75-4FE6-8C34-0DD86D2D55F1}" presName="descendantText" presStyleLbl="alignAccFollowNode1" presStyleIdx="1" presStyleCnt="3">
        <dgm:presLayoutVars>
          <dgm:bulletEnabled/>
        </dgm:presLayoutVars>
      </dgm:prSet>
      <dgm:spPr/>
    </dgm:pt>
    <dgm:pt modelId="{E8FD4003-EF2C-4535-B6C5-88CA5CCE1D26}" type="pres">
      <dgm:prSet presAssocID="{F94BDD4F-A000-491C-ACFC-BBBF9B3D5C33}" presName="sp" presStyleCnt="0"/>
      <dgm:spPr/>
    </dgm:pt>
    <dgm:pt modelId="{84D53721-8F54-4D7F-9B34-27FD28C7D406}" type="pres">
      <dgm:prSet presAssocID="{517E5EFC-0262-4B7F-80F9-0ECFD1AB2D5C}" presName="linNode" presStyleCnt="0"/>
      <dgm:spPr/>
    </dgm:pt>
    <dgm:pt modelId="{DA740F5F-5EE9-4397-AD22-4894C966B146}" type="pres">
      <dgm:prSet presAssocID="{517E5EFC-0262-4B7F-80F9-0ECFD1AB2D5C}" presName="parentText" presStyleLbl="alignNode1" presStyleIdx="2" presStyleCnt="3">
        <dgm:presLayoutVars>
          <dgm:chMax val="1"/>
          <dgm:bulletEnabled/>
        </dgm:presLayoutVars>
      </dgm:prSet>
      <dgm:spPr/>
    </dgm:pt>
    <dgm:pt modelId="{3D067A70-F5FB-4B91-96EB-F9AC1A6DA515}" type="pres">
      <dgm:prSet presAssocID="{517E5EFC-0262-4B7F-80F9-0ECFD1AB2D5C}" presName="descendantText" presStyleLbl="alignAccFollowNode1" presStyleIdx="2" presStyleCnt="3">
        <dgm:presLayoutVars>
          <dgm:bulletEnabled/>
        </dgm:presLayoutVars>
      </dgm:prSet>
      <dgm:spPr/>
    </dgm:pt>
  </dgm:ptLst>
  <dgm:cxnLst>
    <dgm:cxn modelId="{5E87A81B-8116-4BEF-832D-853A1ED269FD}" srcId="{90CC775F-9109-4076-BDC7-09901EB0C309}" destId="{D8A5F8EA-A8C3-40CF-9753-51785D387750}" srcOrd="0" destOrd="0" parTransId="{DD8D5540-AB83-4385-A56D-69EC18A07314}" sibTransId="{0516ADEC-586A-44A9-B3EC-2ED4BF5847A9}"/>
    <dgm:cxn modelId="{997ABF1B-6BBF-4261-BEE2-597AE36AFBEB}" srcId="{90CC775F-9109-4076-BDC7-09901EB0C309}" destId="{D11DD13D-BB75-4FE6-8C34-0DD86D2D55F1}" srcOrd="1" destOrd="0" parTransId="{6A57F733-A13D-4B76-9F08-D1778479638F}" sibTransId="{F94BDD4F-A000-491C-ACFC-BBBF9B3D5C33}"/>
    <dgm:cxn modelId="{CA894D4D-9ED4-4034-83BD-BF2766BCBCC8}" srcId="{D8A5F8EA-A8C3-40CF-9753-51785D387750}" destId="{ACD50D6A-985C-4AB4-A8F7-AF1DE3B5F186}" srcOrd="0" destOrd="0" parTransId="{B4856E38-70AF-464A-BD63-E6E7AEA4B046}" sibTransId="{79F9B354-ED0B-4B2E-B8E8-72BA4B4E0433}"/>
    <dgm:cxn modelId="{3090D36E-08ED-4939-9A66-E4DB508ABD4B}" type="presOf" srcId="{9052E0C1-9A2E-40E0-B95D-1DC8C2C45F2D}" destId="{8BD7CAC5-01AC-454F-AF18-E5FE2F5C1D4E}" srcOrd="0" destOrd="0" presId="urn:microsoft.com/office/officeart/2016/7/layout/VerticalSolidActionList"/>
    <dgm:cxn modelId="{02BCCF7B-F021-4EAA-BB32-D6FEAB5D4599}" srcId="{D11DD13D-BB75-4FE6-8C34-0DD86D2D55F1}" destId="{9052E0C1-9A2E-40E0-B95D-1DC8C2C45F2D}" srcOrd="0" destOrd="0" parTransId="{36ACF8C3-0DFD-4718-BCF7-076BEF37A5BD}" sibTransId="{B956EDAF-6D8A-49EF-8067-38C9975709A8}"/>
    <dgm:cxn modelId="{2AA36190-C971-4671-9D8F-9653EB565CC0}" srcId="{90CC775F-9109-4076-BDC7-09901EB0C309}" destId="{517E5EFC-0262-4B7F-80F9-0ECFD1AB2D5C}" srcOrd="2" destOrd="0" parTransId="{B3D342A8-487E-4AF6-AFC4-66C9A1F691AD}" sibTransId="{CC52F6F3-0001-497C-85DD-E7DAA25BE847}"/>
    <dgm:cxn modelId="{51964E95-949D-4F38-A74E-BBC3C23AEA7A}" type="presOf" srcId="{272E950E-2088-4598-8DF9-4F0B4C4DB7D4}" destId="{3D067A70-F5FB-4B91-96EB-F9AC1A6DA515}" srcOrd="0" destOrd="0" presId="urn:microsoft.com/office/officeart/2016/7/layout/VerticalSolidActionList"/>
    <dgm:cxn modelId="{62699DA9-4767-4AA6-A38A-E367D9595906}" type="presOf" srcId="{D8A5F8EA-A8C3-40CF-9753-51785D387750}" destId="{C106A44C-F25E-4D2B-80C3-83F2503ED204}" srcOrd="0" destOrd="0" presId="urn:microsoft.com/office/officeart/2016/7/layout/VerticalSolidActionList"/>
    <dgm:cxn modelId="{7A2201BB-AAD3-45A3-8AAA-E3E1AD3B6621}" type="presOf" srcId="{90CC775F-9109-4076-BDC7-09901EB0C309}" destId="{3C75EE61-A70D-46E2-BC8B-559D6BB3EA30}" srcOrd="0" destOrd="0" presId="urn:microsoft.com/office/officeart/2016/7/layout/VerticalSolidActionList"/>
    <dgm:cxn modelId="{F25A59C4-D0E5-4112-A038-0913F0029CE7}" type="presOf" srcId="{517E5EFC-0262-4B7F-80F9-0ECFD1AB2D5C}" destId="{DA740F5F-5EE9-4397-AD22-4894C966B146}" srcOrd="0" destOrd="0" presId="urn:microsoft.com/office/officeart/2016/7/layout/VerticalSolidActionList"/>
    <dgm:cxn modelId="{E25334D9-6403-4527-9AA1-70C9C83E1C20}" type="presOf" srcId="{ACD50D6A-985C-4AB4-A8F7-AF1DE3B5F186}" destId="{2DDF4008-7567-46A3-A5D4-1CBE4E794D15}" srcOrd="0" destOrd="0" presId="urn:microsoft.com/office/officeart/2016/7/layout/VerticalSolidActionList"/>
    <dgm:cxn modelId="{7340B4E5-7F63-4D49-B037-084FA9810948}" srcId="{517E5EFC-0262-4B7F-80F9-0ECFD1AB2D5C}" destId="{272E950E-2088-4598-8DF9-4F0B4C4DB7D4}" srcOrd="0" destOrd="0" parTransId="{9C5504A8-145D-4494-9994-C24883A2A053}" sibTransId="{0E73840A-241C-41AB-A080-2AD6D771E5F5}"/>
    <dgm:cxn modelId="{AFFFC6E6-FC90-4B1D-83C8-45C887142992}" type="presOf" srcId="{D11DD13D-BB75-4FE6-8C34-0DD86D2D55F1}" destId="{569C6FD6-8BEF-4BF6-B4F3-4D6396D6F60C}" srcOrd="0" destOrd="0" presId="urn:microsoft.com/office/officeart/2016/7/layout/VerticalSolidActionList"/>
    <dgm:cxn modelId="{5070B0F5-7D93-45E1-B36B-30AFE77867C1}" type="presParOf" srcId="{3C75EE61-A70D-46E2-BC8B-559D6BB3EA30}" destId="{58AFAA17-EF2C-4951-A628-B16174E05B56}" srcOrd="0" destOrd="0" presId="urn:microsoft.com/office/officeart/2016/7/layout/VerticalSolidActionList"/>
    <dgm:cxn modelId="{1934F434-3148-4151-A4ED-4B884EE5E720}" type="presParOf" srcId="{58AFAA17-EF2C-4951-A628-B16174E05B56}" destId="{C106A44C-F25E-4D2B-80C3-83F2503ED204}" srcOrd="0" destOrd="0" presId="urn:microsoft.com/office/officeart/2016/7/layout/VerticalSolidActionList"/>
    <dgm:cxn modelId="{DE56E099-718F-44F8-A3DD-77FFD6FCB372}" type="presParOf" srcId="{58AFAA17-EF2C-4951-A628-B16174E05B56}" destId="{2DDF4008-7567-46A3-A5D4-1CBE4E794D15}" srcOrd="1" destOrd="0" presId="urn:microsoft.com/office/officeart/2016/7/layout/VerticalSolidActionList"/>
    <dgm:cxn modelId="{738BE91B-0408-4A42-A4F7-523A870E8661}" type="presParOf" srcId="{3C75EE61-A70D-46E2-BC8B-559D6BB3EA30}" destId="{62CC2021-7B59-40C5-BD5D-8B24ECFFCEBC}" srcOrd="1" destOrd="0" presId="urn:microsoft.com/office/officeart/2016/7/layout/VerticalSolidActionList"/>
    <dgm:cxn modelId="{9B651BE7-10DA-449B-817E-E466ECD035EC}" type="presParOf" srcId="{3C75EE61-A70D-46E2-BC8B-559D6BB3EA30}" destId="{7BF376A2-3630-4976-95A6-F3F7D1F849B8}" srcOrd="2" destOrd="0" presId="urn:microsoft.com/office/officeart/2016/7/layout/VerticalSolidActionList"/>
    <dgm:cxn modelId="{BB81A93E-29AA-4360-82D3-B2D25A5F3F6E}" type="presParOf" srcId="{7BF376A2-3630-4976-95A6-F3F7D1F849B8}" destId="{569C6FD6-8BEF-4BF6-B4F3-4D6396D6F60C}" srcOrd="0" destOrd="0" presId="urn:microsoft.com/office/officeart/2016/7/layout/VerticalSolidActionList"/>
    <dgm:cxn modelId="{3FF5B510-ADB7-430C-8C86-0D567F91488B}" type="presParOf" srcId="{7BF376A2-3630-4976-95A6-F3F7D1F849B8}" destId="{8BD7CAC5-01AC-454F-AF18-E5FE2F5C1D4E}" srcOrd="1" destOrd="0" presId="urn:microsoft.com/office/officeart/2016/7/layout/VerticalSolidActionList"/>
    <dgm:cxn modelId="{BEC44460-4CFF-49BB-A350-2D3D5FFCACDA}" type="presParOf" srcId="{3C75EE61-A70D-46E2-BC8B-559D6BB3EA30}" destId="{E8FD4003-EF2C-4535-B6C5-88CA5CCE1D26}" srcOrd="3" destOrd="0" presId="urn:microsoft.com/office/officeart/2016/7/layout/VerticalSolidActionList"/>
    <dgm:cxn modelId="{FE0B393B-AA8B-4AE8-8D0F-EE0A7920E958}" type="presParOf" srcId="{3C75EE61-A70D-46E2-BC8B-559D6BB3EA30}" destId="{84D53721-8F54-4D7F-9B34-27FD28C7D406}" srcOrd="4" destOrd="0" presId="urn:microsoft.com/office/officeart/2016/7/layout/VerticalSolidActionList"/>
    <dgm:cxn modelId="{2991420B-F62C-4FFD-A964-6AEA9E58727D}" type="presParOf" srcId="{84D53721-8F54-4D7F-9B34-27FD28C7D406}" destId="{DA740F5F-5EE9-4397-AD22-4894C966B146}" srcOrd="0" destOrd="0" presId="urn:microsoft.com/office/officeart/2016/7/layout/VerticalSolidActionList"/>
    <dgm:cxn modelId="{165DBD2F-1DBF-4A2C-8865-52E02183CC51}" type="presParOf" srcId="{84D53721-8F54-4D7F-9B34-27FD28C7D406}" destId="{3D067A70-F5FB-4B91-96EB-F9AC1A6DA515}" srcOrd="1" destOrd="0" presId="urn:microsoft.com/office/officeart/2016/7/layout/VerticalSolid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DF4008-7567-46A3-A5D4-1CBE4E794D15}">
      <dsp:nvSpPr>
        <dsp:cNvPr id="0" name=""/>
        <dsp:cNvSpPr/>
      </dsp:nvSpPr>
      <dsp:spPr>
        <a:xfrm>
          <a:off x="1181236" y="1634"/>
          <a:ext cx="4724944" cy="1675464"/>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677" tIns="425568" rIns="91677" bIns="425568" numCol="1" spcCol="1270" anchor="ctr" anchorCtr="0">
          <a:noAutofit/>
        </a:bodyPr>
        <a:lstStyle/>
        <a:p>
          <a:pPr marL="0" lvl="0" indent="0" algn="l" defTabSz="577850">
            <a:lnSpc>
              <a:spcPct val="90000"/>
            </a:lnSpc>
            <a:spcBef>
              <a:spcPct val="0"/>
            </a:spcBef>
            <a:spcAft>
              <a:spcPct val="35000"/>
            </a:spcAft>
            <a:buNone/>
          </a:pPr>
          <a:r>
            <a:rPr lang="en-US" sz="1300" kern="1200" dirty="0"/>
            <a:t>Use security software</a:t>
          </a:r>
          <a:br>
            <a:rPr lang="en-US" sz="1300" kern="1200" dirty="0"/>
          </a:br>
          <a:r>
            <a:rPr lang="en-US" sz="1300" kern="1200" dirty="0"/>
            <a:t>You should use security software, such as anti-spyware, anti-malware and anti-virus programs, to help detect and remove malicious code if it slips into your network. </a:t>
          </a:r>
        </a:p>
      </dsp:txBody>
      <dsp:txXfrm>
        <a:off x="1181236" y="1634"/>
        <a:ext cx="4724944" cy="1675464"/>
      </dsp:txXfrm>
    </dsp:sp>
    <dsp:sp modelId="{C106A44C-F25E-4D2B-80C3-83F2503ED204}">
      <dsp:nvSpPr>
        <dsp:cNvPr id="0" name=""/>
        <dsp:cNvSpPr/>
      </dsp:nvSpPr>
      <dsp:spPr>
        <a:xfrm>
          <a:off x="0" y="1634"/>
          <a:ext cx="1181236" cy="1675464"/>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2507" tIns="165499" rIns="62507" bIns="165499" numCol="1" spcCol="1270" anchor="ctr" anchorCtr="0">
          <a:noAutofit/>
        </a:bodyPr>
        <a:lstStyle/>
        <a:p>
          <a:pPr marL="0" lvl="0" indent="0" algn="ctr" defTabSz="711200" rtl="0">
            <a:lnSpc>
              <a:spcPct val="90000"/>
            </a:lnSpc>
            <a:spcBef>
              <a:spcPct val="0"/>
            </a:spcBef>
            <a:spcAft>
              <a:spcPct val="35000"/>
            </a:spcAft>
            <a:buNone/>
          </a:pPr>
          <a:r>
            <a:rPr lang="en-US" sz="1600" b="0" kern="1200" dirty="0"/>
            <a:t>Use</a:t>
          </a:r>
          <a:r>
            <a:rPr lang="en-US" sz="1600" b="0" kern="1200" dirty="0">
              <a:latin typeface="Georgia Pro Cond Black" panose="02020404030301010803"/>
            </a:rPr>
            <a:t> security software</a:t>
          </a:r>
          <a:endParaRPr lang="en-US" sz="1600" b="0" kern="1200" dirty="0"/>
        </a:p>
      </dsp:txBody>
      <dsp:txXfrm>
        <a:off x="0" y="1634"/>
        <a:ext cx="1181236" cy="1675464"/>
      </dsp:txXfrm>
    </dsp:sp>
    <dsp:sp modelId="{8BD7CAC5-01AC-454F-AF18-E5FE2F5C1D4E}">
      <dsp:nvSpPr>
        <dsp:cNvPr id="0" name=""/>
        <dsp:cNvSpPr/>
      </dsp:nvSpPr>
      <dsp:spPr>
        <a:xfrm>
          <a:off x="1181236" y="1777626"/>
          <a:ext cx="4724944" cy="1675464"/>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677" tIns="425568" rIns="91677" bIns="425568" numCol="1" spcCol="1270" anchor="ctr" anchorCtr="0">
          <a:noAutofit/>
        </a:bodyPr>
        <a:lstStyle/>
        <a:p>
          <a:pPr marL="0" lvl="0" indent="0" algn="l" defTabSz="577850">
            <a:lnSpc>
              <a:spcPct val="90000"/>
            </a:lnSpc>
            <a:spcBef>
              <a:spcPct val="0"/>
            </a:spcBef>
            <a:spcAft>
              <a:spcPct val="35000"/>
            </a:spcAft>
            <a:buNone/>
          </a:pPr>
          <a:r>
            <a:rPr lang="en-US" sz="1300" kern="1200" dirty="0"/>
            <a:t>Put up a firewall</a:t>
          </a:r>
          <a:br>
            <a:rPr lang="en-US" sz="1300" kern="1200" dirty="0"/>
          </a:br>
          <a:r>
            <a:rPr lang="en-US" sz="1300" kern="1200" dirty="0"/>
            <a:t>Firewalls are effectively gatekeepers between your computer and the internet, and one of the major barriers to prevent the spread of cyber threats such as viruses and malware.</a:t>
          </a:r>
        </a:p>
      </dsp:txBody>
      <dsp:txXfrm>
        <a:off x="1181236" y="1777626"/>
        <a:ext cx="4724944" cy="1675464"/>
      </dsp:txXfrm>
    </dsp:sp>
    <dsp:sp modelId="{569C6FD6-8BEF-4BF6-B4F3-4D6396D6F60C}">
      <dsp:nvSpPr>
        <dsp:cNvPr id="0" name=""/>
        <dsp:cNvSpPr/>
      </dsp:nvSpPr>
      <dsp:spPr>
        <a:xfrm>
          <a:off x="0" y="1777626"/>
          <a:ext cx="1181236" cy="1675464"/>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2507" tIns="165499" rIns="62507" bIns="165499" numCol="1" spcCol="1270" anchor="ctr" anchorCtr="0">
          <a:noAutofit/>
        </a:bodyPr>
        <a:lstStyle/>
        <a:p>
          <a:pPr marL="0" lvl="0" indent="0" algn="ctr" defTabSz="711200" rtl="0">
            <a:lnSpc>
              <a:spcPct val="90000"/>
            </a:lnSpc>
            <a:spcBef>
              <a:spcPct val="0"/>
            </a:spcBef>
            <a:spcAft>
              <a:spcPct val="35000"/>
            </a:spcAft>
            <a:buNone/>
          </a:pPr>
          <a:r>
            <a:rPr lang="en-US" sz="1600" b="1" kern="1200" dirty="0"/>
            <a:t>Put up</a:t>
          </a:r>
          <a:r>
            <a:rPr lang="en-US" sz="1600" b="1" kern="1200" dirty="0">
              <a:latin typeface="Georgia Pro Cond Black" panose="02020404030301010803"/>
            </a:rPr>
            <a:t> a firewall</a:t>
          </a:r>
          <a:endParaRPr lang="en-US" sz="1600" b="1" kern="1200" dirty="0"/>
        </a:p>
      </dsp:txBody>
      <dsp:txXfrm>
        <a:off x="0" y="1777626"/>
        <a:ext cx="1181236" cy="1675464"/>
      </dsp:txXfrm>
    </dsp:sp>
    <dsp:sp modelId="{3D067A70-F5FB-4B91-96EB-F9AC1A6DA515}">
      <dsp:nvSpPr>
        <dsp:cNvPr id="0" name=""/>
        <dsp:cNvSpPr/>
      </dsp:nvSpPr>
      <dsp:spPr>
        <a:xfrm>
          <a:off x="1181236" y="3553619"/>
          <a:ext cx="4724944" cy="1675464"/>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677" tIns="425568" rIns="91677" bIns="425568" numCol="1" spcCol="1270" anchor="ctr" anchorCtr="0">
          <a:noAutofit/>
        </a:bodyPr>
        <a:lstStyle/>
        <a:p>
          <a:pPr marL="0" lvl="0" indent="0" algn="l" defTabSz="577850">
            <a:lnSpc>
              <a:spcPct val="90000"/>
            </a:lnSpc>
            <a:spcBef>
              <a:spcPct val="0"/>
            </a:spcBef>
            <a:spcAft>
              <a:spcPct val="35000"/>
            </a:spcAft>
            <a:buNone/>
          </a:pPr>
          <a:r>
            <a:rPr lang="en-US" sz="1300" kern="1200" dirty="0"/>
            <a:t>Update programs and systems regularly</a:t>
          </a:r>
          <a:br>
            <a:rPr lang="en-US" sz="1300" kern="1200" dirty="0"/>
          </a:br>
          <a:r>
            <a:rPr lang="en-US" sz="1300" kern="1200" dirty="0"/>
            <a:t>Updates contain vital security upgrades that help protect against known bugs and vulnerabilities.</a:t>
          </a:r>
        </a:p>
      </dsp:txBody>
      <dsp:txXfrm>
        <a:off x="1181236" y="3553619"/>
        <a:ext cx="4724944" cy="1675464"/>
      </dsp:txXfrm>
    </dsp:sp>
    <dsp:sp modelId="{DA740F5F-5EE9-4397-AD22-4894C966B146}">
      <dsp:nvSpPr>
        <dsp:cNvPr id="0" name=""/>
        <dsp:cNvSpPr/>
      </dsp:nvSpPr>
      <dsp:spPr>
        <a:xfrm>
          <a:off x="0" y="3553619"/>
          <a:ext cx="1181236" cy="1675464"/>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2507" tIns="165499" rIns="62507" bIns="165499" numCol="1" spcCol="1270" anchor="ctr" anchorCtr="0">
          <a:noAutofit/>
        </a:bodyPr>
        <a:lstStyle/>
        <a:p>
          <a:pPr marL="0" lvl="0" indent="0" algn="ctr" defTabSz="711200" rtl="0">
            <a:lnSpc>
              <a:spcPct val="90000"/>
            </a:lnSpc>
            <a:spcBef>
              <a:spcPct val="0"/>
            </a:spcBef>
            <a:spcAft>
              <a:spcPct val="35000"/>
            </a:spcAft>
            <a:buNone/>
          </a:pPr>
          <a:r>
            <a:rPr lang="en-US" sz="1600" b="1" kern="1200" dirty="0"/>
            <a:t>Update</a:t>
          </a:r>
          <a:r>
            <a:rPr lang="en-US" sz="1600" b="1" kern="1200" dirty="0">
              <a:latin typeface="Georgia Pro Cond Black" panose="02020404030301010803"/>
            </a:rPr>
            <a:t> programs and systems</a:t>
          </a:r>
          <a:endParaRPr lang="en-US" sz="1600" b="1" kern="1200" dirty="0"/>
        </a:p>
      </dsp:txBody>
      <dsp:txXfrm>
        <a:off x="0" y="3553619"/>
        <a:ext cx="1181236" cy="1675464"/>
      </dsp:txXfrm>
    </dsp:sp>
  </dsp:spTree>
</dsp:drawing>
</file>

<file path=ppt/diagrams/layout1.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4/21/2021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839306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4/21/2021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048567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4/21/2021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638889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4/21/2021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709648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4/21/2021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857394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4/21/2021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417752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4/21/2021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764620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4/21/2021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5668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4/21/2021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977346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4/21/2021</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0594500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4/21/2021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54925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4/21/2021</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95398055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lang="en-US" sz="3800" i="1"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jpeg"/></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A4E4267-CAF0-4C38-8DC6-CD3B1A9F0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EE3ACC5-126D-4BA4-8B45-7F0B5B839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84"/>
            <a:ext cx="12192000" cy="6858000"/>
          </a:xfrm>
          <a:prstGeom prst="rect">
            <a:avLst/>
          </a:prstGeom>
          <a:blipFill dpi="0" rotWithShape="1">
            <a:blip r:embed="rId4">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866" cy="685800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197" y="643464"/>
            <a:ext cx="4143830" cy="5566305"/>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sp>
      <p:sp>
        <p:nvSpPr>
          <p:cNvPr id="22" name="Rectangle 21">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1587" y="806860"/>
            <a:ext cx="3813048" cy="5239512"/>
          </a:xfrm>
          <a:prstGeom prst="rect">
            <a:avLst/>
          </a:prstGeom>
          <a:noFill/>
          <a:ln w="6350" cap="sq" cmpd="sng" algn="ctr">
            <a:solidFill>
              <a:schemeClr val="bg1"/>
            </a:solidFill>
            <a:prstDash val="solid"/>
            <a:miter lim="800000"/>
          </a:ln>
          <a:effectLst/>
        </p:spPr>
      </p:sp>
      <p:sp>
        <p:nvSpPr>
          <p:cNvPr id="2" name="Title 1"/>
          <p:cNvSpPr>
            <a:spLocks noGrp="1"/>
          </p:cNvSpPr>
          <p:nvPr>
            <p:ph type="ctrTitle"/>
          </p:nvPr>
        </p:nvSpPr>
        <p:spPr>
          <a:xfrm>
            <a:off x="1256493" y="1559768"/>
            <a:ext cx="2978281" cy="3135379"/>
          </a:xfrm>
        </p:spPr>
        <p:txBody>
          <a:bodyPr>
            <a:normAutofit/>
          </a:bodyPr>
          <a:lstStyle/>
          <a:p>
            <a:r>
              <a:rPr lang="en-US" sz="4800">
                <a:solidFill>
                  <a:schemeClr val="bg1"/>
                </a:solidFill>
              </a:rPr>
              <a:t>Cyber security in IOT</a:t>
            </a:r>
          </a:p>
        </p:txBody>
      </p:sp>
      <p:sp>
        <p:nvSpPr>
          <p:cNvPr id="3" name="Subtitle 2"/>
          <p:cNvSpPr>
            <a:spLocks noGrp="1"/>
          </p:cNvSpPr>
          <p:nvPr>
            <p:ph type="subTitle" idx="1"/>
          </p:nvPr>
        </p:nvSpPr>
        <p:spPr>
          <a:xfrm>
            <a:off x="1256493" y="4708186"/>
            <a:ext cx="2978282" cy="992223"/>
          </a:xfrm>
        </p:spPr>
        <p:txBody>
          <a:bodyPr vert="horz" lIns="91440" tIns="91440" rIns="91440" bIns="91440" rtlCol="0">
            <a:normAutofit/>
          </a:bodyPr>
          <a:lstStyle/>
          <a:p>
            <a:pPr>
              <a:spcAft>
                <a:spcPts val="600"/>
              </a:spcAft>
            </a:pPr>
            <a:r>
              <a:rPr lang="en-US" sz="1400">
                <a:solidFill>
                  <a:schemeClr val="bg1"/>
                </a:solidFill>
              </a:rPr>
              <a:t>Student name :  hassan rizvee</a:t>
            </a:r>
          </a:p>
        </p:txBody>
      </p:sp>
      <p:sp>
        <p:nvSpPr>
          <p:cNvPr id="24" name="Rectangle 23">
            <a:extLst>
              <a:ext uri="{FF2B5EF4-FFF2-40B4-BE49-F238E27FC236}">
                <a16:creationId xmlns:a16="http://schemas.microsoft.com/office/drawing/2014/main" id="{BA53A868-C420-4BAE-9244-EC162AF05C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67992" y="640856"/>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6" name="Straight Connector 25">
            <a:extLst>
              <a:ext uri="{FF2B5EF4-FFF2-40B4-BE49-F238E27FC236}">
                <a16:creationId xmlns:a16="http://schemas.microsoft.com/office/drawing/2014/main" id="{C2686EF3-81CC-419F-96C3-002A758803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8D93CCA-A85E-4529-A6F0-8BB54D27BCD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73932" y="640855"/>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ECFA516-C18C-41AE-AFF2-A0D0A59C9E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882292" y="1286150"/>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60EE05D5-2255-4E7C-8B09-4E7EDE88A7F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tretch/>
        </p:blipFill>
        <p:spPr>
          <a:xfrm>
            <a:off x="5346570" y="1683058"/>
            <a:ext cx="6202238" cy="3488758"/>
          </a:xfrm>
          <a:prstGeom prst="rect">
            <a:avLst/>
          </a:prstGeom>
        </p:spPr>
      </p:pic>
    </p:spTree>
    <p:extLst>
      <p:ext uri="{BB962C8B-B14F-4D97-AF65-F5344CB8AC3E}">
        <p14:creationId xmlns:p14="http://schemas.microsoft.com/office/powerpoint/2010/main" val="12863268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04BED5A-E98E-4DA0-BAA5-4F6AB2492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64B94A-E40E-48CE-BD7B-C1A30AE57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3982" y="488542"/>
            <a:ext cx="11244036" cy="5880916"/>
          </a:xfrm>
          <a:prstGeom prst="rect">
            <a:avLst/>
          </a:prstGeom>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49EC5CA6-6479-49D5-B4B5-5643D26B83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84442" y="2057401"/>
            <a:ext cx="0" cy="27432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D1B26337-5AA4-470D-9687-5907CB53B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685800"/>
            <a:ext cx="10853928" cy="5486400"/>
          </a:xfrm>
          <a:prstGeom prst="rect">
            <a:avLst/>
          </a:prstGeom>
          <a:noFill/>
          <a:ln w="6350" cap="sq" cmpd="sng" algn="ctr">
            <a:solidFill>
              <a:srgbClr val="FFFFFF"/>
            </a:solidFill>
            <a:prstDash val="solid"/>
            <a:miter lim="800000"/>
          </a:ln>
          <a:effectLst/>
        </p:spPr>
      </p:sp>
      <p:sp>
        <p:nvSpPr>
          <p:cNvPr id="2" name="Title 1">
            <a:extLst>
              <a:ext uri="{FF2B5EF4-FFF2-40B4-BE49-F238E27FC236}">
                <a16:creationId xmlns:a16="http://schemas.microsoft.com/office/drawing/2014/main" id="{51929DB8-D6B7-4CDD-AC7B-850C13720E81}"/>
              </a:ext>
            </a:extLst>
          </p:cNvPr>
          <p:cNvSpPr>
            <a:spLocks noGrp="1"/>
          </p:cNvSpPr>
          <p:nvPr>
            <p:ph type="title"/>
          </p:nvPr>
        </p:nvSpPr>
        <p:spPr>
          <a:xfrm>
            <a:off x="866440" y="1000370"/>
            <a:ext cx="3462079" cy="4857262"/>
          </a:xfrm>
        </p:spPr>
        <p:txBody>
          <a:bodyPr>
            <a:normAutofit/>
          </a:bodyPr>
          <a:lstStyle/>
          <a:p>
            <a:pPr algn="r"/>
            <a:r>
              <a:rPr lang="en-US" sz="4400">
                <a:solidFill>
                  <a:srgbClr val="FFFFFF"/>
                </a:solidFill>
              </a:rPr>
              <a:t>Access Attacks</a:t>
            </a:r>
          </a:p>
        </p:txBody>
      </p:sp>
      <p:sp>
        <p:nvSpPr>
          <p:cNvPr id="3" name="Content Placeholder 2">
            <a:extLst>
              <a:ext uri="{FF2B5EF4-FFF2-40B4-BE49-F238E27FC236}">
                <a16:creationId xmlns:a16="http://schemas.microsoft.com/office/drawing/2014/main" id="{2ABF91B1-AE8D-4734-B663-0FBFC7ED9B18}"/>
              </a:ext>
            </a:extLst>
          </p:cNvPr>
          <p:cNvSpPr>
            <a:spLocks noGrp="1"/>
          </p:cNvSpPr>
          <p:nvPr>
            <p:ph idx="1"/>
          </p:nvPr>
        </p:nvSpPr>
        <p:spPr>
          <a:xfrm>
            <a:off x="4963691" y="1000370"/>
            <a:ext cx="6212310" cy="4857262"/>
          </a:xfrm>
        </p:spPr>
        <p:txBody>
          <a:bodyPr vert="horz" lIns="91440" tIns="45720" rIns="91440" bIns="45720" rtlCol="0" anchor="ctr">
            <a:normAutofit/>
          </a:bodyPr>
          <a:lstStyle/>
          <a:p>
            <a:r>
              <a:rPr lang="en-US" sz="2000">
                <a:solidFill>
                  <a:srgbClr val="FFFFFF"/>
                </a:solidFill>
                <a:ea typeface="+mn-lt"/>
                <a:cs typeface="+mn-lt"/>
              </a:rPr>
              <a:t>unauthorized persons gain access to networks or devices to which they have no right to access. There are two different types of access attack: the first is physical access, whereby the intruder can gain access to a physical device. The second is remote access, which is done to IP-connected devices.</a:t>
            </a:r>
            <a:endParaRPr lang="en-US" sz="2000">
              <a:solidFill>
                <a:srgbClr val="FFFFFF"/>
              </a:solidFill>
            </a:endParaRPr>
          </a:p>
        </p:txBody>
      </p:sp>
    </p:spTree>
    <p:extLst>
      <p:ext uri="{BB962C8B-B14F-4D97-AF65-F5344CB8AC3E}">
        <p14:creationId xmlns:p14="http://schemas.microsoft.com/office/powerpoint/2010/main" val="2536545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04BED5A-E98E-4DA0-BAA5-4F6AB2492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64B94A-E40E-48CE-BD7B-C1A30AE57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3982" y="488542"/>
            <a:ext cx="11244036" cy="5880916"/>
          </a:xfrm>
          <a:prstGeom prst="rect">
            <a:avLst/>
          </a:prstGeom>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49EC5CA6-6479-49D5-B4B5-5643D26B83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84442" y="2057401"/>
            <a:ext cx="0" cy="27432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D1B26337-5AA4-470D-9687-5907CB53B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685800"/>
            <a:ext cx="10853928" cy="5486400"/>
          </a:xfrm>
          <a:prstGeom prst="rect">
            <a:avLst/>
          </a:prstGeom>
          <a:noFill/>
          <a:ln w="6350" cap="sq" cmpd="sng" algn="ctr">
            <a:solidFill>
              <a:srgbClr val="FFFFFF"/>
            </a:solidFill>
            <a:prstDash val="solid"/>
            <a:miter lim="800000"/>
          </a:ln>
          <a:effectLst/>
        </p:spPr>
      </p:sp>
      <p:sp>
        <p:nvSpPr>
          <p:cNvPr id="2" name="Title 1">
            <a:extLst>
              <a:ext uri="{FF2B5EF4-FFF2-40B4-BE49-F238E27FC236}">
                <a16:creationId xmlns:a16="http://schemas.microsoft.com/office/drawing/2014/main" id="{76A0D76E-D744-48F1-9E80-4C9FAE42F34C}"/>
              </a:ext>
            </a:extLst>
          </p:cNvPr>
          <p:cNvSpPr>
            <a:spLocks noGrp="1"/>
          </p:cNvSpPr>
          <p:nvPr>
            <p:ph type="title"/>
          </p:nvPr>
        </p:nvSpPr>
        <p:spPr>
          <a:xfrm>
            <a:off x="866440" y="1000370"/>
            <a:ext cx="3462079" cy="4857262"/>
          </a:xfrm>
        </p:spPr>
        <p:txBody>
          <a:bodyPr>
            <a:normAutofit/>
          </a:bodyPr>
          <a:lstStyle/>
          <a:p>
            <a:pPr algn="r"/>
            <a:r>
              <a:rPr lang="en-US" sz="4400" b="1" i="0">
                <a:solidFill>
                  <a:srgbClr val="FFFFFF"/>
                </a:solidFill>
                <a:ea typeface="+mj-lt"/>
                <a:cs typeface="+mj-lt"/>
              </a:rPr>
              <a:t>Destructive Attacks</a:t>
            </a:r>
            <a:endParaRPr lang="en-US" sz="4400">
              <a:solidFill>
                <a:srgbClr val="FFFFFF"/>
              </a:solidFill>
            </a:endParaRPr>
          </a:p>
        </p:txBody>
      </p:sp>
      <p:sp>
        <p:nvSpPr>
          <p:cNvPr id="3" name="Content Placeholder 2">
            <a:extLst>
              <a:ext uri="{FF2B5EF4-FFF2-40B4-BE49-F238E27FC236}">
                <a16:creationId xmlns:a16="http://schemas.microsoft.com/office/drawing/2014/main" id="{21DA4997-B6C5-4A04-A6E5-0CE819357DD8}"/>
              </a:ext>
            </a:extLst>
          </p:cNvPr>
          <p:cNvSpPr>
            <a:spLocks noGrp="1"/>
          </p:cNvSpPr>
          <p:nvPr>
            <p:ph idx="1"/>
          </p:nvPr>
        </p:nvSpPr>
        <p:spPr>
          <a:xfrm>
            <a:off x="4963691" y="1000370"/>
            <a:ext cx="6212310" cy="4857262"/>
          </a:xfrm>
        </p:spPr>
        <p:txBody>
          <a:bodyPr vert="horz" lIns="91440" tIns="45720" rIns="91440" bIns="45720" rtlCol="0" anchor="ctr">
            <a:normAutofit/>
          </a:bodyPr>
          <a:lstStyle/>
          <a:p>
            <a:r>
              <a:rPr lang="en-US" sz="2000">
                <a:solidFill>
                  <a:srgbClr val="FFFFFF"/>
                </a:solidFill>
                <a:ea typeface="+mn-lt"/>
                <a:cs typeface="+mn-lt"/>
              </a:rPr>
              <a:t>Space is used to create large-scale disruption and destruction of life and property. Examples of destructive attacks are terrorism and revenge attacks</a:t>
            </a:r>
            <a:endParaRPr lang="en-US" sz="2000">
              <a:solidFill>
                <a:srgbClr val="FFFFFF"/>
              </a:solidFill>
            </a:endParaRPr>
          </a:p>
        </p:txBody>
      </p:sp>
    </p:spTree>
    <p:extLst>
      <p:ext uri="{BB962C8B-B14F-4D97-AF65-F5344CB8AC3E}">
        <p14:creationId xmlns:p14="http://schemas.microsoft.com/office/powerpoint/2010/main" val="1646728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3" name="Rectangle 12">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7" name="Group 16">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8" name="Straight Connector 17">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2" name="Rectangle 21">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echnological background">
            <a:extLst>
              <a:ext uri="{FF2B5EF4-FFF2-40B4-BE49-F238E27FC236}">
                <a16:creationId xmlns:a16="http://schemas.microsoft.com/office/drawing/2014/main" id="{42D89CA9-4569-4237-A155-03BF19017BF5}"/>
              </a:ext>
            </a:extLst>
          </p:cNvPr>
          <p:cNvPicPr>
            <a:picLocks noChangeAspect="1"/>
          </p:cNvPicPr>
          <p:nvPr/>
        </p:nvPicPr>
        <p:blipFill rotWithShape="1">
          <a:blip r:embed="rId2"/>
          <a:srcRect t="4884" r="-2" b="10719"/>
          <a:stretch/>
        </p:blipFill>
        <p:spPr>
          <a:xfrm>
            <a:off x="-1" y="-125250"/>
            <a:ext cx="12192000" cy="6857988"/>
          </a:xfrm>
          <a:prstGeom prst="rect">
            <a:avLst/>
          </a:prstGeom>
        </p:spPr>
      </p:pic>
      <p:sp>
        <p:nvSpPr>
          <p:cNvPr id="24" name="Rectangle 23">
            <a:extLst>
              <a:ext uri="{FF2B5EF4-FFF2-40B4-BE49-F238E27FC236}">
                <a16:creationId xmlns:a16="http://schemas.microsoft.com/office/drawing/2014/main" id="{0B121716-8B64-478F-ABDB-17030AD1B7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24000">
                <a:schemeClr val="bg1">
                  <a:alpha val="20000"/>
                </a:schemeClr>
              </a:gs>
              <a:gs pos="78000">
                <a:schemeClr val="bg1">
                  <a:alpha val="30000"/>
                </a:schemeClr>
              </a:gs>
              <a:gs pos="50000">
                <a:schemeClr val="bg1">
                  <a:alpha val="30000"/>
                </a:schemeClr>
              </a:gs>
              <a:gs pos="100000">
                <a:schemeClr val="bg1">
                  <a:alpha val="40000"/>
                </a:schemeClr>
              </a:gs>
              <a:gs pos="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842AB5-E1EA-4CBC-9240-C8D4BC4BE318}"/>
              </a:ext>
            </a:extLst>
          </p:cNvPr>
          <p:cNvSpPr>
            <a:spLocks noGrp="1"/>
          </p:cNvSpPr>
          <p:nvPr>
            <p:ph type="title"/>
          </p:nvPr>
        </p:nvSpPr>
        <p:spPr>
          <a:xfrm>
            <a:off x="372723" y="-1409"/>
            <a:ext cx="11439414" cy="6732480"/>
          </a:xfrm>
        </p:spPr>
        <p:txBody>
          <a:bodyPr vert="horz" lIns="91440" tIns="45720" rIns="91440" bIns="45720" rtlCol="0" anchor="ctr">
            <a:normAutofit/>
          </a:bodyPr>
          <a:lstStyle/>
          <a:p>
            <a:r>
              <a:rPr lang="en-US" sz="6600" b="1" dirty="0">
                <a:solidFill>
                  <a:schemeClr val="tx1"/>
                </a:solidFill>
              </a:rPr>
              <a:t>Security</a:t>
            </a:r>
          </a:p>
        </p:txBody>
      </p:sp>
      <p:sp>
        <p:nvSpPr>
          <p:cNvPr id="3" name="Text Placeholder 2">
            <a:extLst>
              <a:ext uri="{FF2B5EF4-FFF2-40B4-BE49-F238E27FC236}">
                <a16:creationId xmlns:a16="http://schemas.microsoft.com/office/drawing/2014/main" id="{34CB18BF-8997-413E-94E0-52E634452205}"/>
              </a:ext>
            </a:extLst>
          </p:cNvPr>
          <p:cNvSpPr>
            <a:spLocks noGrp="1"/>
          </p:cNvSpPr>
          <p:nvPr>
            <p:ph type="body" idx="1"/>
          </p:nvPr>
        </p:nvSpPr>
        <p:spPr>
          <a:xfrm>
            <a:off x="764275" y="5783001"/>
            <a:ext cx="10656310" cy="425961"/>
          </a:xfrm>
        </p:spPr>
        <p:txBody>
          <a:bodyPr vert="horz" lIns="91440" tIns="45720" rIns="91440" bIns="45720" rtlCol="0">
            <a:normAutofit/>
          </a:bodyPr>
          <a:lstStyle/>
          <a:p>
            <a:pPr>
              <a:lnSpc>
                <a:spcPct val="100000"/>
              </a:lnSpc>
              <a:spcBef>
                <a:spcPts val="0"/>
              </a:spcBef>
            </a:pPr>
            <a:endParaRPr lang="en-US" spc="80">
              <a:solidFill>
                <a:schemeClr val="tx1"/>
              </a:solidFill>
            </a:endParaRPr>
          </a:p>
        </p:txBody>
      </p:sp>
    </p:spTree>
    <p:extLst>
      <p:ext uri="{BB962C8B-B14F-4D97-AF65-F5344CB8AC3E}">
        <p14:creationId xmlns:p14="http://schemas.microsoft.com/office/powerpoint/2010/main" val="4190409280"/>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6EE7E08-B389-43E5-B019-1B0A8ACBB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3D box skeletons">
            <a:extLst>
              <a:ext uri="{FF2B5EF4-FFF2-40B4-BE49-F238E27FC236}">
                <a16:creationId xmlns:a16="http://schemas.microsoft.com/office/drawing/2014/main" id="{4974D949-5C23-42BC-A0EB-8E56BB039A25}"/>
              </a:ext>
            </a:extLst>
          </p:cNvPr>
          <p:cNvPicPr>
            <a:picLocks noChangeAspect="1"/>
          </p:cNvPicPr>
          <p:nvPr/>
        </p:nvPicPr>
        <p:blipFill rotWithShape="1">
          <a:blip r:embed="rId2"/>
          <a:srcRect l="22008" r="15862" b="-3"/>
          <a:stretch/>
        </p:blipFill>
        <p:spPr>
          <a:xfrm>
            <a:off x="20" y="10"/>
            <a:ext cx="6392647" cy="6857990"/>
          </a:xfrm>
          <a:prstGeom prst="rect">
            <a:avLst/>
          </a:prstGeom>
        </p:spPr>
      </p:pic>
      <p:sp>
        <p:nvSpPr>
          <p:cNvPr id="11" name="Rectangle 10">
            <a:extLst>
              <a:ext uri="{FF2B5EF4-FFF2-40B4-BE49-F238E27FC236}">
                <a16:creationId xmlns:a16="http://schemas.microsoft.com/office/drawing/2014/main" id="{E60D94A5-8A09-4BAB-8F7C-69BC34C54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1267" y="255102"/>
            <a:ext cx="5342133" cy="6361598"/>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A1AE32B-3A6E-4C5E-8FEB-73861B9A2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9100" y="393365"/>
            <a:ext cx="5018211" cy="6035547"/>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94B33B-B366-4E78-8FAC-69644D3D4887}"/>
              </a:ext>
            </a:extLst>
          </p:cNvPr>
          <p:cNvSpPr>
            <a:spLocks noGrp="1"/>
          </p:cNvSpPr>
          <p:nvPr>
            <p:ph type="title"/>
          </p:nvPr>
        </p:nvSpPr>
        <p:spPr>
          <a:xfrm>
            <a:off x="7064082" y="642594"/>
            <a:ext cx="4472921" cy="1371600"/>
          </a:xfrm>
        </p:spPr>
        <p:txBody>
          <a:bodyPr>
            <a:normAutofit/>
          </a:bodyPr>
          <a:lstStyle/>
          <a:p>
            <a:r>
              <a:rPr lang="en-US" sz="4000"/>
              <a:t>SECURITY</a:t>
            </a:r>
          </a:p>
        </p:txBody>
      </p:sp>
      <p:sp>
        <p:nvSpPr>
          <p:cNvPr id="3" name="Content Placeholder 2">
            <a:extLst>
              <a:ext uri="{FF2B5EF4-FFF2-40B4-BE49-F238E27FC236}">
                <a16:creationId xmlns:a16="http://schemas.microsoft.com/office/drawing/2014/main" id="{4237FE02-EC56-4AB2-821D-93DF57361619}"/>
              </a:ext>
            </a:extLst>
          </p:cNvPr>
          <p:cNvSpPr>
            <a:spLocks noGrp="1"/>
          </p:cNvSpPr>
          <p:nvPr>
            <p:ph idx="1"/>
          </p:nvPr>
        </p:nvSpPr>
        <p:spPr>
          <a:xfrm>
            <a:off x="7064082" y="2103120"/>
            <a:ext cx="4472922" cy="3931920"/>
          </a:xfrm>
        </p:spPr>
        <p:txBody>
          <a:bodyPr vert="horz" lIns="91440" tIns="45720" rIns="91440" bIns="45720" rtlCol="0" anchor="t">
            <a:noAutofit/>
          </a:bodyPr>
          <a:lstStyle/>
          <a:p>
            <a:r>
              <a:rPr lang="en-US" sz="2300" dirty="0">
                <a:ea typeface="+mn-lt"/>
                <a:cs typeface="+mn-lt"/>
              </a:rPr>
              <a:t>Ensuring the security entails protecting both IoT devices and services from unauthorized access from within the devices and externally. Security should protect the services, hardware resources, information and data, both in transition and storage.</a:t>
            </a:r>
            <a:endParaRPr lang="en-US" sz="2300" dirty="0"/>
          </a:p>
        </p:txBody>
      </p:sp>
    </p:spTree>
    <p:extLst>
      <p:ext uri="{BB962C8B-B14F-4D97-AF65-F5344CB8AC3E}">
        <p14:creationId xmlns:p14="http://schemas.microsoft.com/office/powerpoint/2010/main" val="30511918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2AD6B69-E0A0-476D-9EE1-6B69F04C5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6BE10A1-AD5F-4AB3-8A94-41D62B494A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1">
              <a:lumMod val="85000"/>
              <a:alpha val="60000"/>
            </a:schemeClr>
          </a:solidFill>
          <a:ln w="6350" cap="flat" cmpd="sng" algn="ctr">
            <a:noFill/>
            <a:prstDash val="solid"/>
          </a:ln>
          <a:effectLst>
            <a:softEdge rad="0"/>
          </a:effectLst>
        </p:spPr>
      </p:sp>
      <p:sp>
        <p:nvSpPr>
          <p:cNvPr id="2" name="Title 1">
            <a:extLst>
              <a:ext uri="{FF2B5EF4-FFF2-40B4-BE49-F238E27FC236}">
                <a16:creationId xmlns:a16="http://schemas.microsoft.com/office/drawing/2014/main" id="{D4CF49C9-74C9-4C46-9066-F72EE81C2325}"/>
              </a:ext>
            </a:extLst>
          </p:cNvPr>
          <p:cNvSpPr>
            <a:spLocks noGrp="1"/>
          </p:cNvSpPr>
          <p:nvPr>
            <p:ph type="title"/>
          </p:nvPr>
        </p:nvSpPr>
        <p:spPr>
          <a:xfrm>
            <a:off x="573409" y="559477"/>
            <a:ext cx="3765200" cy="5709931"/>
          </a:xfrm>
        </p:spPr>
        <p:txBody>
          <a:bodyPr>
            <a:normAutofit/>
          </a:bodyPr>
          <a:lstStyle/>
          <a:p>
            <a:pPr algn="ctr"/>
            <a:r>
              <a:rPr lang="en-US"/>
              <a:t>Security</a:t>
            </a:r>
          </a:p>
        </p:txBody>
      </p:sp>
      <p:sp>
        <p:nvSpPr>
          <p:cNvPr id="13" name="Rectangle 12">
            <a:extLst>
              <a:ext uri="{FF2B5EF4-FFF2-40B4-BE49-F238E27FC236}">
                <a16:creationId xmlns:a16="http://schemas.microsoft.com/office/drawing/2014/main" id="{5684BFFE-6A90-4311-ACD5-B34177D464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4122323" cy="6108192"/>
          </a:xfrm>
          <a:prstGeom prst="rect">
            <a:avLst/>
          </a:prstGeom>
          <a:noFill/>
          <a:ln w="6350" cap="sq" cmpd="sng" algn="ctr">
            <a:solidFill>
              <a:schemeClr val="tx1">
                <a:lumMod val="75000"/>
                <a:lumOff val="25000"/>
              </a:schemeClr>
            </a:solidFill>
            <a:prstDash val="solid"/>
            <a:miter lim="800000"/>
          </a:ln>
          <a:effectLst/>
        </p:spPr>
      </p:sp>
      <p:graphicFrame>
        <p:nvGraphicFramePr>
          <p:cNvPr id="5" name="Content Placeholder 2">
            <a:extLst>
              <a:ext uri="{FF2B5EF4-FFF2-40B4-BE49-F238E27FC236}">
                <a16:creationId xmlns:a16="http://schemas.microsoft.com/office/drawing/2014/main" id="{70C4868E-9748-4387-8BCA-F8AA6C5AA9EC}"/>
              </a:ext>
            </a:extLst>
          </p:cNvPr>
          <p:cNvGraphicFramePr>
            <a:graphicFrameLocks noGrp="1"/>
          </p:cNvGraphicFramePr>
          <p:nvPr>
            <p:ph idx="1"/>
            <p:extLst>
              <p:ext uri="{D42A27DB-BD31-4B8C-83A1-F6EECF244321}">
                <p14:modId xmlns:p14="http://schemas.microsoft.com/office/powerpoint/2010/main" val="3587694306"/>
              </p:ext>
            </p:extLst>
          </p:nvPr>
        </p:nvGraphicFramePr>
        <p:xfrm>
          <a:off x="5478124" y="800947"/>
          <a:ext cx="5906181" cy="52307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87639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3E25BDA2-3F4D-4B38-90E7-989465ECD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6" name="Rectangle 9">
            <a:extLst>
              <a:ext uri="{FF2B5EF4-FFF2-40B4-BE49-F238E27FC236}">
                <a16:creationId xmlns:a16="http://schemas.microsoft.com/office/drawing/2014/main" id="{BC96869A-A70D-42F7-876F-605CB1718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useBgFill="1">
        <p:nvSpPr>
          <p:cNvPr id="7" name="Rectangle 11">
            <a:extLst>
              <a:ext uri="{FF2B5EF4-FFF2-40B4-BE49-F238E27FC236}">
                <a16:creationId xmlns:a16="http://schemas.microsoft.com/office/drawing/2014/main" id="{6CD407CC-EF5C-486F-9A14-7F681F986D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5D16208C-964A-4439-B7DE-5B1A1662FE33}"/>
              </a:ext>
            </a:extLst>
          </p:cNvPr>
          <p:cNvSpPr>
            <a:spLocks noGrp="1"/>
          </p:cNvSpPr>
          <p:nvPr>
            <p:ph type="title"/>
          </p:nvPr>
        </p:nvSpPr>
        <p:spPr>
          <a:xfrm>
            <a:off x="1192625" y="1420706"/>
            <a:ext cx="3466540" cy="4016587"/>
          </a:xfrm>
        </p:spPr>
        <p:txBody>
          <a:bodyPr>
            <a:normAutofit/>
          </a:bodyPr>
          <a:lstStyle/>
          <a:p>
            <a:r>
              <a:rPr lang="en-US" sz="3600"/>
              <a:t>Primary Security goals </a:t>
            </a:r>
          </a:p>
        </p:txBody>
      </p:sp>
      <p:cxnSp>
        <p:nvCxnSpPr>
          <p:cNvPr id="9" name="Straight Connector 13">
            <a:extLst>
              <a:ext uri="{FF2B5EF4-FFF2-40B4-BE49-F238E27FC236}">
                <a16:creationId xmlns:a16="http://schemas.microsoft.com/office/drawing/2014/main" id="{0DD76B5F-5BAA-48C6-9065-9AEF15D30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86269"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700F93A-0902-4C32-91FF-1FC44F027BD8}"/>
              </a:ext>
            </a:extLst>
          </p:cNvPr>
          <p:cNvSpPr>
            <a:spLocks noGrp="1"/>
          </p:cNvSpPr>
          <p:nvPr>
            <p:ph idx="1"/>
          </p:nvPr>
        </p:nvSpPr>
        <p:spPr>
          <a:xfrm>
            <a:off x="5236723" y="1420706"/>
            <a:ext cx="5514758" cy="4016587"/>
          </a:xfrm>
        </p:spPr>
        <p:txBody>
          <a:bodyPr vert="horz" lIns="91440" tIns="45720" rIns="91440" bIns="45720" rtlCol="0" anchor="ctr">
            <a:normAutofit/>
          </a:bodyPr>
          <a:lstStyle/>
          <a:p>
            <a:r>
              <a:rPr lang="en-US" sz="2400">
                <a:solidFill>
                  <a:schemeClr val="tx1">
                    <a:lumMod val="75000"/>
                    <a:lumOff val="25000"/>
                  </a:schemeClr>
                </a:solidFill>
                <a:ea typeface="+mn-lt"/>
                <a:cs typeface="+mn-lt"/>
              </a:rPr>
              <a:t>Confidentiality</a:t>
            </a:r>
          </a:p>
          <a:p>
            <a:pPr>
              <a:buClr>
                <a:srgbClr val="262626"/>
              </a:buClr>
            </a:pPr>
            <a:r>
              <a:rPr lang="en-US" sz="2400">
                <a:solidFill>
                  <a:schemeClr val="tx1">
                    <a:lumMod val="75000"/>
                    <a:lumOff val="25000"/>
                  </a:schemeClr>
                </a:solidFill>
                <a:ea typeface="+mn-lt"/>
                <a:cs typeface="+mn-lt"/>
              </a:rPr>
              <a:t>Authentication and authorization</a:t>
            </a:r>
          </a:p>
          <a:p>
            <a:pPr>
              <a:buClr>
                <a:srgbClr val="262626"/>
              </a:buClr>
            </a:pPr>
            <a:r>
              <a:rPr lang="en-US" sz="2400">
                <a:solidFill>
                  <a:schemeClr val="tx1">
                    <a:lumMod val="75000"/>
                    <a:lumOff val="25000"/>
                  </a:schemeClr>
                </a:solidFill>
                <a:ea typeface="+mn-lt"/>
                <a:cs typeface="+mn-lt"/>
              </a:rPr>
              <a:t>Integrity </a:t>
            </a:r>
          </a:p>
          <a:p>
            <a:pPr>
              <a:buClr>
                <a:srgbClr val="262626"/>
              </a:buClr>
            </a:pPr>
            <a:r>
              <a:rPr lang="en-US" sz="2400">
                <a:solidFill>
                  <a:schemeClr val="tx1">
                    <a:lumMod val="75000"/>
                    <a:lumOff val="25000"/>
                  </a:schemeClr>
                </a:solidFill>
                <a:ea typeface="+mn-lt"/>
                <a:cs typeface="+mn-lt"/>
              </a:rPr>
              <a:t>Availability</a:t>
            </a:r>
            <a:endParaRPr lang="en-US" sz="2400">
              <a:solidFill>
                <a:schemeClr val="tx1">
                  <a:lumMod val="75000"/>
                  <a:lumOff val="25000"/>
                </a:schemeClr>
              </a:solidFill>
            </a:endParaRPr>
          </a:p>
        </p:txBody>
      </p:sp>
    </p:spTree>
    <p:extLst>
      <p:ext uri="{BB962C8B-B14F-4D97-AF65-F5344CB8AC3E}">
        <p14:creationId xmlns:p14="http://schemas.microsoft.com/office/powerpoint/2010/main" val="335511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AA80EB-0250-442E-81DF-E68BBB098CF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a:stretch/>
        </p:blipFill>
        <p:spPr>
          <a:xfrm>
            <a:off x="-1" y="10"/>
            <a:ext cx="12192000" cy="6857988"/>
          </a:xfrm>
          <a:prstGeom prst="rect">
            <a:avLst/>
          </a:prstGeom>
        </p:spPr>
      </p:pic>
      <p:sp>
        <p:nvSpPr>
          <p:cNvPr id="9" name="Rectangle 8">
            <a:extLst>
              <a:ext uri="{FF2B5EF4-FFF2-40B4-BE49-F238E27FC236}">
                <a16:creationId xmlns:a16="http://schemas.microsoft.com/office/drawing/2014/main" id="{0B121716-8B64-478F-ABDB-17030AD1B7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24000">
                <a:schemeClr val="bg1">
                  <a:alpha val="20000"/>
                </a:schemeClr>
              </a:gs>
              <a:gs pos="78000">
                <a:schemeClr val="bg1">
                  <a:alpha val="30000"/>
                </a:schemeClr>
              </a:gs>
              <a:gs pos="50000">
                <a:schemeClr val="bg1">
                  <a:alpha val="30000"/>
                </a:schemeClr>
              </a:gs>
              <a:gs pos="100000">
                <a:schemeClr val="bg1">
                  <a:alpha val="40000"/>
                </a:schemeClr>
              </a:gs>
              <a:gs pos="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10AEEC-F4D1-4A1E-BEB1-2F8068A15F6D}"/>
              </a:ext>
            </a:extLst>
          </p:cNvPr>
          <p:cNvSpPr>
            <a:spLocks noGrp="1"/>
          </p:cNvSpPr>
          <p:nvPr>
            <p:ph type="ctrTitle"/>
          </p:nvPr>
        </p:nvSpPr>
        <p:spPr>
          <a:xfrm>
            <a:off x="372723" y="4956811"/>
            <a:ext cx="11439414" cy="897439"/>
          </a:xfrm>
        </p:spPr>
        <p:txBody>
          <a:bodyPr>
            <a:normAutofit/>
          </a:bodyPr>
          <a:lstStyle/>
          <a:p>
            <a:r>
              <a:rPr lang="en-US" sz="4400">
                <a:solidFill>
                  <a:schemeClr val="tx1"/>
                </a:solidFill>
              </a:rPr>
              <a:t>THANK YOU</a:t>
            </a:r>
          </a:p>
        </p:txBody>
      </p:sp>
      <p:sp>
        <p:nvSpPr>
          <p:cNvPr id="3" name="Subtitle 2">
            <a:extLst>
              <a:ext uri="{FF2B5EF4-FFF2-40B4-BE49-F238E27FC236}">
                <a16:creationId xmlns:a16="http://schemas.microsoft.com/office/drawing/2014/main" id="{530C4652-EF8E-4A04-A663-288EF71B7D09}"/>
              </a:ext>
            </a:extLst>
          </p:cNvPr>
          <p:cNvSpPr>
            <a:spLocks noGrp="1"/>
          </p:cNvSpPr>
          <p:nvPr>
            <p:ph type="subTitle" idx="1"/>
          </p:nvPr>
        </p:nvSpPr>
        <p:spPr>
          <a:xfrm>
            <a:off x="764275" y="5783001"/>
            <a:ext cx="10656310" cy="425961"/>
          </a:xfrm>
        </p:spPr>
        <p:txBody>
          <a:bodyPr>
            <a:normAutofit/>
          </a:bodyPr>
          <a:lstStyle/>
          <a:p>
            <a:endParaRPr lang="en-US">
              <a:solidFill>
                <a:schemeClr val="tx1"/>
              </a:solidFill>
            </a:endParaRPr>
          </a:p>
        </p:txBody>
      </p:sp>
    </p:spTree>
    <p:extLst>
      <p:ext uri="{BB962C8B-B14F-4D97-AF65-F5344CB8AC3E}">
        <p14:creationId xmlns:p14="http://schemas.microsoft.com/office/powerpoint/2010/main" val="1009791262"/>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40FBDA-CEB1-40F0-9AB9-BD9C402D7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ny question marks on black background">
            <a:extLst>
              <a:ext uri="{FF2B5EF4-FFF2-40B4-BE49-F238E27FC236}">
                <a16:creationId xmlns:a16="http://schemas.microsoft.com/office/drawing/2014/main" id="{6B243C24-EC48-4538-A2A2-000D0CFCF5E8}"/>
              </a:ext>
            </a:extLst>
          </p:cNvPr>
          <p:cNvPicPr>
            <a:picLocks noChangeAspect="1"/>
          </p:cNvPicPr>
          <p:nvPr/>
        </p:nvPicPr>
        <p:blipFill rotWithShape="1">
          <a:blip r:embed="rId2">
            <a:alphaModFix amt="45000"/>
          </a:blip>
          <a:srcRect t="7618" r="-2" b="-2"/>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0344D4FE-ABEF-4230-9E4E-AD5782FC7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noFill/>
          <a:ln w="9525" cap="sq" cmpd="sng" algn="ctr">
            <a:solidFill>
              <a:schemeClr val="tx1">
                <a:lumMod val="75000"/>
                <a:lumOff val="25000"/>
              </a:schemeClr>
            </a:solidFill>
            <a:prstDash val="solid"/>
            <a:miter lim="800000"/>
          </a:ln>
          <a:effectLst>
            <a:softEdge rad="0"/>
          </a:effectLst>
        </p:spPr>
      </p:sp>
      <p:sp>
        <p:nvSpPr>
          <p:cNvPr id="2" name="Title 1">
            <a:extLst>
              <a:ext uri="{FF2B5EF4-FFF2-40B4-BE49-F238E27FC236}">
                <a16:creationId xmlns:a16="http://schemas.microsoft.com/office/drawing/2014/main" id="{6057C006-FA62-4B83-A2F6-6C1FF94E725D}"/>
              </a:ext>
            </a:extLst>
          </p:cNvPr>
          <p:cNvSpPr>
            <a:spLocks noGrp="1"/>
          </p:cNvSpPr>
          <p:nvPr>
            <p:ph type="ctrTitle"/>
          </p:nvPr>
        </p:nvSpPr>
        <p:spPr>
          <a:xfrm>
            <a:off x="1769532" y="2091263"/>
            <a:ext cx="8652938" cy="2461504"/>
          </a:xfrm>
        </p:spPr>
        <p:txBody>
          <a:bodyPr>
            <a:normAutofit/>
          </a:bodyPr>
          <a:lstStyle/>
          <a:p>
            <a:r>
              <a:rPr lang="en-US"/>
              <a:t>ANY QUESTION?</a:t>
            </a:r>
          </a:p>
        </p:txBody>
      </p:sp>
      <p:sp>
        <p:nvSpPr>
          <p:cNvPr id="3" name="Subtitle 2">
            <a:extLst>
              <a:ext uri="{FF2B5EF4-FFF2-40B4-BE49-F238E27FC236}">
                <a16:creationId xmlns:a16="http://schemas.microsoft.com/office/drawing/2014/main" id="{ECF64A03-5E55-4641-93C1-3B6C9A392985}"/>
              </a:ext>
            </a:extLst>
          </p:cNvPr>
          <p:cNvSpPr>
            <a:spLocks noGrp="1"/>
          </p:cNvSpPr>
          <p:nvPr>
            <p:ph type="subTitle" idx="1"/>
          </p:nvPr>
        </p:nvSpPr>
        <p:spPr>
          <a:xfrm flipV="1">
            <a:off x="1769532" y="5080328"/>
            <a:ext cx="8644762" cy="106470"/>
          </a:xfrm>
        </p:spPr>
        <p:txBody>
          <a:bodyPr>
            <a:normAutofit fontScale="25000" lnSpcReduction="20000"/>
          </a:bodyPr>
          <a:lstStyle/>
          <a:p>
            <a:endParaRPr lang="en-US">
              <a:solidFill>
                <a:schemeClr val="tx1"/>
              </a:solidFill>
            </a:endParaRPr>
          </a:p>
        </p:txBody>
      </p:sp>
      <p:sp>
        <p:nvSpPr>
          <p:cNvPr id="13" name="Rectangle 12">
            <a:extLst>
              <a:ext uri="{FF2B5EF4-FFF2-40B4-BE49-F238E27FC236}">
                <a16:creationId xmlns:a16="http://schemas.microsoft.com/office/drawing/2014/main" id="{9325F979-D3F9-4926-81B7-7ACCB31A50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9525" cap="sq" cmpd="sng" algn="ctr">
            <a:solidFill>
              <a:schemeClr val="tx1">
                <a:lumMod val="75000"/>
                <a:lumOff val="25000"/>
                <a:alpha val="80000"/>
              </a:schemeClr>
            </a:solidFill>
            <a:prstDash val="solid"/>
            <a:miter lim="800000"/>
          </a:ln>
          <a:effectLst/>
        </p:spPr>
      </p:sp>
    </p:spTree>
    <p:extLst>
      <p:ext uri="{BB962C8B-B14F-4D97-AF65-F5344CB8AC3E}">
        <p14:creationId xmlns:p14="http://schemas.microsoft.com/office/powerpoint/2010/main" val="205891421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25543-4C61-4BCB-AF6A-7740E0FA3195}"/>
              </a:ext>
            </a:extLst>
          </p:cNvPr>
          <p:cNvSpPr>
            <a:spLocks noGrp="1"/>
          </p:cNvSpPr>
          <p:nvPr>
            <p:ph type="title"/>
          </p:nvPr>
        </p:nvSpPr>
        <p:spPr/>
        <p:txBody>
          <a:bodyPr/>
          <a:lstStyle/>
          <a:p>
            <a:r>
              <a:rPr lang="en-US"/>
              <a:t>Reference </a:t>
            </a:r>
          </a:p>
        </p:txBody>
      </p:sp>
      <p:sp>
        <p:nvSpPr>
          <p:cNvPr id="3" name="Content Placeholder 2">
            <a:extLst>
              <a:ext uri="{FF2B5EF4-FFF2-40B4-BE49-F238E27FC236}">
                <a16:creationId xmlns:a16="http://schemas.microsoft.com/office/drawing/2014/main" id="{922F144A-A095-418B-8AF9-38A8D166EE81}"/>
              </a:ext>
            </a:extLst>
          </p:cNvPr>
          <p:cNvSpPr>
            <a:spLocks noGrp="1"/>
          </p:cNvSpPr>
          <p:nvPr>
            <p:ph idx="1"/>
          </p:nvPr>
        </p:nvSpPr>
        <p:spPr/>
        <p:txBody>
          <a:bodyPr vert="horz" lIns="91440" tIns="45720" rIns="91440" bIns="45720" rtlCol="0" anchor="t">
            <a:normAutofit/>
          </a:bodyPr>
          <a:lstStyle/>
          <a:p>
            <a:r>
              <a:rPr lang="en-US" dirty="0">
                <a:ea typeface="+mn-lt"/>
                <a:cs typeface="+mn-lt"/>
              </a:rPr>
              <a:t>B. </a:t>
            </a:r>
            <a:r>
              <a:rPr lang="en-US" dirty="0" err="1">
                <a:ea typeface="+mn-lt"/>
                <a:cs typeface="+mn-lt"/>
              </a:rPr>
              <a:t>Schneier</a:t>
            </a:r>
            <a:r>
              <a:rPr lang="en-US" dirty="0">
                <a:ea typeface="+mn-lt"/>
                <a:cs typeface="+mn-lt"/>
              </a:rPr>
              <a:t>, Secrets and lies: digital security in a networked world. </a:t>
            </a:r>
            <a:r>
              <a:rPr lang="en-US" dirty="0" err="1">
                <a:ea typeface="+mn-lt"/>
                <a:cs typeface="+mn-lt"/>
              </a:rPr>
              <a:t>JohnWiley</a:t>
            </a:r>
            <a:r>
              <a:rPr lang="en-US" dirty="0">
                <a:ea typeface="+mn-lt"/>
                <a:cs typeface="+mn-lt"/>
              </a:rPr>
              <a:t> &amp; Sons, 2011.</a:t>
            </a:r>
            <a:endParaRPr lang="en-US" dirty="0"/>
          </a:p>
          <a:p>
            <a:pPr>
              <a:buClr>
                <a:srgbClr val="262626"/>
              </a:buClr>
            </a:pPr>
            <a:r>
              <a:rPr lang="en-US" dirty="0">
                <a:ea typeface="+mn-lt"/>
                <a:cs typeface="+mn-lt"/>
              </a:rPr>
              <a:t>   J. M. Kizza, Guide to Computer Network Security. Springer, 2013.</a:t>
            </a:r>
            <a:endParaRPr lang="en-US" dirty="0"/>
          </a:p>
          <a:p>
            <a:pPr>
              <a:buClr>
                <a:srgbClr val="262626"/>
              </a:buClr>
            </a:pPr>
            <a:r>
              <a:rPr lang="en-US" dirty="0">
                <a:ea typeface="+mn-lt"/>
                <a:cs typeface="+mn-lt"/>
              </a:rPr>
              <a:t>   M. Taneja, “An analytics framework to detect compromised </a:t>
            </a:r>
            <a:r>
              <a:rPr lang="en-US" dirty="0" err="1">
                <a:ea typeface="+mn-lt"/>
                <a:cs typeface="+mn-lt"/>
              </a:rPr>
              <a:t>iot</a:t>
            </a:r>
            <a:r>
              <a:rPr lang="en-US" dirty="0">
                <a:ea typeface="+mn-lt"/>
                <a:cs typeface="+mn-lt"/>
              </a:rPr>
              <a:t> devices using mobility behavior,” in ICT Convergence (ICTC), 2013 International Conference on. IEEE, 2013, pp. 38–43.</a:t>
            </a:r>
            <a:endParaRPr lang="en-US"/>
          </a:p>
          <a:p>
            <a:pPr>
              <a:buClr>
                <a:srgbClr val="262626"/>
              </a:buClr>
            </a:pPr>
            <a:r>
              <a:rPr lang="en-US" dirty="0">
                <a:ea typeface="+mn-lt"/>
                <a:cs typeface="+mn-lt"/>
              </a:rPr>
              <a:t>   G. M. </a:t>
            </a:r>
            <a:r>
              <a:rPr lang="en-US" dirty="0" err="1">
                <a:ea typeface="+mn-lt"/>
                <a:cs typeface="+mn-lt"/>
              </a:rPr>
              <a:t>Koien</a:t>
            </a:r>
            <a:r>
              <a:rPr lang="en-US" dirty="0">
                <a:ea typeface="+mn-lt"/>
                <a:cs typeface="+mn-lt"/>
              </a:rPr>
              <a:t> and V. A. </a:t>
            </a:r>
            <a:r>
              <a:rPr lang="en-US" dirty="0" err="1">
                <a:ea typeface="+mn-lt"/>
                <a:cs typeface="+mn-lt"/>
              </a:rPr>
              <a:t>Oleshchuk</a:t>
            </a:r>
            <a:r>
              <a:rPr lang="en-US" dirty="0">
                <a:ea typeface="+mn-lt"/>
                <a:cs typeface="+mn-lt"/>
              </a:rPr>
              <a:t>, Aspects of Personal Privacy in Communications-Problems, Technology and Solutions. River Publishers, 2013.</a:t>
            </a:r>
            <a:endParaRPr lang="en-US" dirty="0"/>
          </a:p>
        </p:txBody>
      </p:sp>
    </p:spTree>
    <p:extLst>
      <p:ext uri="{BB962C8B-B14F-4D97-AF65-F5344CB8AC3E}">
        <p14:creationId xmlns:p14="http://schemas.microsoft.com/office/powerpoint/2010/main" val="768051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1419E3D9-C5FB-41A9-B6D2-DFB210BB6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3" name="Rectangle 12">
            <a:extLst>
              <a:ext uri="{FF2B5EF4-FFF2-40B4-BE49-F238E27FC236}">
                <a16:creationId xmlns:a16="http://schemas.microsoft.com/office/drawing/2014/main" id="{367909BF-1DF7-4ACE-8F58-6CF719BB27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a:extLst>
              <a:ext uri="{FF2B5EF4-FFF2-40B4-BE49-F238E27FC236}">
                <a16:creationId xmlns:a16="http://schemas.microsoft.com/office/drawing/2014/main" id="{89E8BEDB-0BBC-4F21-9CFB-8530D664C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7" name="Group 16">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8" name="Straight Connector 17">
              <a:extLst>
                <a:ext uri="{FF2B5EF4-FFF2-40B4-BE49-F238E27FC236}">
                  <a16:creationId xmlns:a16="http://schemas.microsoft.com/office/drawing/2014/main" id="{51D6D676-6F2F-4446-9935-2D8D038214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9BAEA2B-9C25-4B43-8C9A-A9D0C3E9B15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1FC5F3A-7F1A-4EE8-A913-C8E96ACC3C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2" name="Rectangle 21">
            <a:extLst>
              <a:ext uri="{FF2B5EF4-FFF2-40B4-BE49-F238E27FC236}">
                <a16:creationId xmlns:a16="http://schemas.microsoft.com/office/drawing/2014/main" id="{420551B3-B4DA-48EE-988C-4FAEAEB5CE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userDrawn="1">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light, dark, bright&#10;&#10;Description automatically generated">
            <a:extLst>
              <a:ext uri="{FF2B5EF4-FFF2-40B4-BE49-F238E27FC236}">
                <a16:creationId xmlns:a16="http://schemas.microsoft.com/office/drawing/2014/main" id="{02900482-C8D9-4390-ADD9-73029BB6B12A}"/>
              </a:ext>
            </a:extLst>
          </p:cNvPr>
          <p:cNvPicPr>
            <a:picLocks noGrp="1" noChangeAspect="1"/>
          </p:cNvPicPr>
          <p:nvPr>
            <p:ph idx="1"/>
          </p:nvPr>
        </p:nvPicPr>
        <p:blipFill rotWithShape="1">
          <a:blip r:embed="rId2"/>
          <a:srcRect/>
          <a:stretch/>
        </p:blipFill>
        <p:spPr>
          <a:xfrm>
            <a:off x="-1" y="10"/>
            <a:ext cx="12192000" cy="6857988"/>
          </a:xfrm>
          <a:prstGeom prst="rect">
            <a:avLst/>
          </a:prstGeom>
        </p:spPr>
      </p:pic>
      <p:sp>
        <p:nvSpPr>
          <p:cNvPr id="24" name="Rectangle 23">
            <a:extLst>
              <a:ext uri="{FF2B5EF4-FFF2-40B4-BE49-F238E27FC236}">
                <a16:creationId xmlns:a16="http://schemas.microsoft.com/office/drawing/2014/main" id="{0B121716-8B64-478F-ABDB-17030AD1B7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24000">
                <a:schemeClr val="bg1">
                  <a:alpha val="20000"/>
                </a:schemeClr>
              </a:gs>
              <a:gs pos="78000">
                <a:schemeClr val="bg1">
                  <a:alpha val="30000"/>
                </a:schemeClr>
              </a:gs>
              <a:gs pos="50000">
                <a:schemeClr val="bg1">
                  <a:alpha val="30000"/>
                </a:schemeClr>
              </a:gs>
              <a:gs pos="100000">
                <a:schemeClr val="bg1">
                  <a:alpha val="40000"/>
                </a:schemeClr>
              </a:gs>
              <a:gs pos="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910571-5AB8-4187-8433-C6AD27AEFCD1}"/>
              </a:ext>
            </a:extLst>
          </p:cNvPr>
          <p:cNvSpPr>
            <a:spLocks noGrp="1"/>
          </p:cNvSpPr>
          <p:nvPr>
            <p:ph type="title"/>
          </p:nvPr>
        </p:nvSpPr>
        <p:spPr>
          <a:xfrm>
            <a:off x="372723" y="4956811"/>
            <a:ext cx="11439414" cy="897439"/>
          </a:xfrm>
        </p:spPr>
        <p:txBody>
          <a:bodyPr vert="horz" lIns="91440" tIns="45720" rIns="91440" bIns="45720" rtlCol="0" anchor="ctr">
            <a:normAutofit/>
          </a:bodyPr>
          <a:lstStyle/>
          <a:p>
            <a:pPr algn="ctr">
              <a:lnSpc>
                <a:spcPct val="83000"/>
              </a:lnSpc>
            </a:pPr>
            <a:r>
              <a:rPr lang="en-US" sz="4400" cap="all" spc="-100">
                <a:solidFill>
                  <a:schemeClr val="tx1"/>
                </a:solidFill>
              </a:rPr>
              <a:t>                        The Internet</a:t>
            </a:r>
          </a:p>
        </p:txBody>
      </p:sp>
    </p:spTree>
    <p:extLst>
      <p:ext uri="{BB962C8B-B14F-4D97-AF65-F5344CB8AC3E}">
        <p14:creationId xmlns:p14="http://schemas.microsoft.com/office/powerpoint/2010/main" val="3496811575"/>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6EE7E08-B389-43E5-B019-1B0A8ACBB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lectronic circuit board">
            <a:extLst>
              <a:ext uri="{FF2B5EF4-FFF2-40B4-BE49-F238E27FC236}">
                <a16:creationId xmlns:a16="http://schemas.microsoft.com/office/drawing/2014/main" id="{C2896E89-7405-4954-BB90-4BB21D960EC0}"/>
              </a:ext>
            </a:extLst>
          </p:cNvPr>
          <p:cNvPicPr>
            <a:picLocks noChangeAspect="1"/>
          </p:cNvPicPr>
          <p:nvPr/>
        </p:nvPicPr>
        <p:blipFill rotWithShape="1">
          <a:blip r:embed="rId2"/>
          <a:srcRect l="37322" r="548" b="-3"/>
          <a:stretch/>
        </p:blipFill>
        <p:spPr>
          <a:xfrm>
            <a:off x="20" y="10"/>
            <a:ext cx="6392647" cy="6857990"/>
          </a:xfrm>
          <a:prstGeom prst="rect">
            <a:avLst/>
          </a:prstGeom>
        </p:spPr>
      </p:pic>
      <p:sp>
        <p:nvSpPr>
          <p:cNvPr id="11" name="Rectangle 10">
            <a:extLst>
              <a:ext uri="{FF2B5EF4-FFF2-40B4-BE49-F238E27FC236}">
                <a16:creationId xmlns:a16="http://schemas.microsoft.com/office/drawing/2014/main" id="{E60D94A5-8A09-4BAB-8F7C-69BC34C54D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1267" y="255102"/>
            <a:ext cx="5342133" cy="6361598"/>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A1AE32B-3A6E-4C5E-8FEB-73861B9A2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69100" y="393365"/>
            <a:ext cx="5018211" cy="6035547"/>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E82C0A-C5C2-4BAA-97D3-14C3AD7ED562}"/>
              </a:ext>
            </a:extLst>
          </p:cNvPr>
          <p:cNvSpPr>
            <a:spLocks noGrp="1"/>
          </p:cNvSpPr>
          <p:nvPr>
            <p:ph type="title"/>
          </p:nvPr>
        </p:nvSpPr>
        <p:spPr>
          <a:xfrm>
            <a:off x="7064082" y="642594"/>
            <a:ext cx="4472921" cy="1371600"/>
          </a:xfrm>
        </p:spPr>
        <p:txBody>
          <a:bodyPr>
            <a:normAutofit/>
          </a:bodyPr>
          <a:lstStyle/>
          <a:p>
            <a:r>
              <a:rPr lang="en-US" sz="4000"/>
              <a:t>Internet Of Things (IOT)</a:t>
            </a:r>
          </a:p>
        </p:txBody>
      </p:sp>
      <p:sp>
        <p:nvSpPr>
          <p:cNvPr id="3" name="Content Placeholder 2">
            <a:extLst>
              <a:ext uri="{FF2B5EF4-FFF2-40B4-BE49-F238E27FC236}">
                <a16:creationId xmlns:a16="http://schemas.microsoft.com/office/drawing/2014/main" id="{C3A3870F-7AB8-4C27-BE64-812B8913A668}"/>
              </a:ext>
            </a:extLst>
          </p:cNvPr>
          <p:cNvSpPr>
            <a:spLocks noGrp="1"/>
          </p:cNvSpPr>
          <p:nvPr>
            <p:ph idx="1"/>
          </p:nvPr>
        </p:nvSpPr>
        <p:spPr>
          <a:xfrm>
            <a:off x="7064082" y="2103120"/>
            <a:ext cx="4472922" cy="3931920"/>
          </a:xfrm>
        </p:spPr>
        <p:txBody>
          <a:bodyPr vert="horz" lIns="91440" tIns="45720" rIns="91440" bIns="45720" rtlCol="0" anchor="t">
            <a:normAutofit/>
          </a:bodyPr>
          <a:lstStyle/>
          <a:p>
            <a:r>
              <a:rPr lang="en-US"/>
              <a:t>"network connectivity and computing capbility extended to objects, sensors and everyday items not normally considered computers, allowing these devices to generate, exchange and consume data with minimal human intervention" (Rose, Eldridge and chapin, 2015).</a:t>
            </a:r>
          </a:p>
        </p:txBody>
      </p:sp>
    </p:spTree>
    <p:extLst>
      <p:ext uri="{BB962C8B-B14F-4D97-AF65-F5344CB8AC3E}">
        <p14:creationId xmlns:p14="http://schemas.microsoft.com/office/powerpoint/2010/main" val="707977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15" descr="Computer script on a screen">
            <a:extLst>
              <a:ext uri="{FF2B5EF4-FFF2-40B4-BE49-F238E27FC236}">
                <a16:creationId xmlns:a16="http://schemas.microsoft.com/office/drawing/2014/main" id="{674EE0D0-058E-49A8-99E5-E944902D9324}"/>
              </a:ext>
            </a:extLst>
          </p:cNvPr>
          <p:cNvPicPr>
            <a:picLocks noChangeAspect="1"/>
          </p:cNvPicPr>
          <p:nvPr/>
        </p:nvPicPr>
        <p:blipFill rotWithShape="1">
          <a:blip r:embed="rId2"/>
          <a:srcRect t="7007" r="-1" b="8702"/>
          <a:stretch/>
        </p:blipFill>
        <p:spPr>
          <a:xfrm>
            <a:off x="3048" y="10"/>
            <a:ext cx="12188952" cy="6857990"/>
          </a:xfrm>
          <a:prstGeom prst="rect">
            <a:avLst/>
          </a:prstGeom>
        </p:spPr>
      </p:pic>
      <p:sp>
        <p:nvSpPr>
          <p:cNvPr id="27" name="Rectangle 26">
            <a:extLst>
              <a:ext uri="{FF2B5EF4-FFF2-40B4-BE49-F238E27FC236}">
                <a16:creationId xmlns:a16="http://schemas.microsoft.com/office/drawing/2014/main" id="{CD64F326-929E-45E2-B54D-DC7E17207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0224" y="941695"/>
            <a:ext cx="5452527" cy="4974610"/>
          </a:xfrm>
          <a:prstGeom prst="rect">
            <a:avLst/>
          </a:prstGeom>
          <a:solidFill>
            <a:schemeClr val="bg1">
              <a:lumMod val="75000"/>
              <a:lumOff val="25000"/>
            </a:schemeClr>
          </a:solidFill>
          <a:ln w="6350" cap="sq" cmpd="sng" algn="ctr">
            <a:noFill/>
            <a:prstDash val="solid"/>
            <a:miter lim="800000"/>
          </a:ln>
          <a:effectLst/>
        </p:spPr>
      </p:sp>
      <p:sp>
        <p:nvSpPr>
          <p:cNvPr id="29" name="Rectangle 28">
            <a:extLst>
              <a:ext uri="{FF2B5EF4-FFF2-40B4-BE49-F238E27FC236}">
                <a16:creationId xmlns:a16="http://schemas.microsoft.com/office/drawing/2014/main" id="{7BFCDFD7-7B3B-4ED9-B533-34D0B3724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56167" y="1106424"/>
            <a:ext cx="5120640" cy="464515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71A75CD0-174D-47DF-87D1-978D29E466F2}"/>
              </a:ext>
            </a:extLst>
          </p:cNvPr>
          <p:cNvSpPr>
            <a:spLocks noGrp="1"/>
          </p:cNvSpPr>
          <p:nvPr>
            <p:ph type="title"/>
          </p:nvPr>
        </p:nvSpPr>
        <p:spPr>
          <a:xfrm>
            <a:off x="6210846" y="1352277"/>
            <a:ext cx="4633416" cy="1371600"/>
          </a:xfrm>
        </p:spPr>
        <p:txBody>
          <a:bodyPr>
            <a:normAutofit/>
          </a:bodyPr>
          <a:lstStyle/>
          <a:p>
            <a:r>
              <a:rPr lang="en-US" sz="4000" i="0">
                <a:solidFill>
                  <a:schemeClr val="tx1"/>
                </a:solidFill>
                <a:ea typeface="+mj-lt"/>
                <a:cs typeface="+mj-lt"/>
              </a:rPr>
              <a:t>Introduction </a:t>
            </a:r>
            <a:endParaRPr lang="en-US" sz="4000" i="0">
              <a:solidFill>
                <a:schemeClr val="tx1"/>
              </a:solidFill>
            </a:endParaRPr>
          </a:p>
        </p:txBody>
      </p:sp>
      <p:sp>
        <p:nvSpPr>
          <p:cNvPr id="3" name="Content Placeholder 2">
            <a:extLst>
              <a:ext uri="{FF2B5EF4-FFF2-40B4-BE49-F238E27FC236}">
                <a16:creationId xmlns:a16="http://schemas.microsoft.com/office/drawing/2014/main" id="{71D8E765-7A64-42C6-A97D-DF2F2A41F533}"/>
              </a:ext>
            </a:extLst>
          </p:cNvPr>
          <p:cNvSpPr>
            <a:spLocks noGrp="1"/>
          </p:cNvSpPr>
          <p:nvPr>
            <p:ph idx="1"/>
          </p:nvPr>
        </p:nvSpPr>
        <p:spPr>
          <a:xfrm>
            <a:off x="6210845" y="2852792"/>
            <a:ext cx="4633415" cy="2572193"/>
          </a:xfrm>
        </p:spPr>
        <p:txBody>
          <a:bodyPr vert="horz" lIns="91440" tIns="45720" rIns="91440" bIns="45720" rtlCol="0" anchor="t">
            <a:noAutofit/>
          </a:bodyPr>
          <a:lstStyle/>
          <a:p>
            <a:pPr>
              <a:buNone/>
            </a:pPr>
            <a:r>
              <a:rPr lang="en-US" sz="1800" dirty="0"/>
              <a:t>Every year  the  developing danger of cyberattacks, </a:t>
            </a:r>
            <a:r>
              <a:rPr lang="en-US" sz="1800" dirty="0">
                <a:ea typeface="+mn-lt"/>
                <a:cs typeface="+mn-lt"/>
              </a:rPr>
              <a:t>cybersecurity has become one of the most important areas of the Internet of Things (IoT). The purpose of IoT cybersecurity is to reduce cybersecurity risk for organizations and users through the protection of IoT assets and privacy.</a:t>
            </a:r>
            <a:endParaRPr lang="en-US" sz="1800" dirty="0"/>
          </a:p>
        </p:txBody>
      </p:sp>
    </p:spTree>
    <p:extLst>
      <p:ext uri="{BB962C8B-B14F-4D97-AF65-F5344CB8AC3E}">
        <p14:creationId xmlns:p14="http://schemas.microsoft.com/office/powerpoint/2010/main" val="341203568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85000"/>
            <a:alpha val="60000"/>
          </a:schemeClr>
        </a:solidFill>
        <a:effectLst/>
      </p:bgPr>
    </p:bg>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 name="Rectangle 9">
            <a:extLst>
              <a:ext uri="{FF2B5EF4-FFF2-40B4-BE49-F238E27FC236}">
                <a16:creationId xmlns:a16="http://schemas.microsoft.com/office/drawing/2014/main" id="{7B58A187-A4B1-42EB-A4C7-8635BA507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 name="Rectangle 11">
            <a:extLst>
              <a:ext uri="{FF2B5EF4-FFF2-40B4-BE49-F238E27FC236}">
                <a16:creationId xmlns:a16="http://schemas.microsoft.com/office/drawing/2014/main" id="{37F14E7F-3054-458C-ACF9-A8DA1757C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9" name="Rectangle 13">
            <a:extLst>
              <a:ext uri="{FF2B5EF4-FFF2-40B4-BE49-F238E27FC236}">
                <a16:creationId xmlns:a16="http://schemas.microsoft.com/office/drawing/2014/main" id="{93747C1C-97FC-4D70-A6C8-A01FBCF5A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1" name="Group 15">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05CDC370-AE44-4300-98BA-FE204E8817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7B15501-CB9A-4642-80EE-2876EF039E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AFF9525-325F-47B3-A63C-93C12253AD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13" name="Rectangle 20">
            <a:extLst>
              <a:ext uri="{FF2B5EF4-FFF2-40B4-BE49-F238E27FC236}">
                <a16:creationId xmlns:a16="http://schemas.microsoft.com/office/drawing/2014/main" id="{B645BD8A-B13F-463A-9101-4FB883F064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22">
            <a:extLst>
              <a:ext uri="{FF2B5EF4-FFF2-40B4-BE49-F238E27FC236}">
                <a16:creationId xmlns:a16="http://schemas.microsoft.com/office/drawing/2014/main" id="{94003B42-F17E-473C-9366-9369C04711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p:nvSpPr>
          <p:cNvPr id="20" name="Rectangle 24">
            <a:extLst>
              <a:ext uri="{FF2B5EF4-FFF2-40B4-BE49-F238E27FC236}">
                <a16:creationId xmlns:a16="http://schemas.microsoft.com/office/drawing/2014/main" id="{149DDF01-2EFB-49D0-864E-0CE29F33A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A0E34F0-703C-4111-8783-B4C0E07FC5DD}"/>
              </a:ext>
            </a:extLst>
          </p:cNvPr>
          <p:cNvSpPr>
            <a:spLocks noGrp="1"/>
          </p:cNvSpPr>
          <p:nvPr>
            <p:ph type="title"/>
          </p:nvPr>
        </p:nvSpPr>
        <p:spPr>
          <a:xfrm>
            <a:off x="1209040" y="1754659"/>
            <a:ext cx="9860547" cy="3005463"/>
          </a:xfrm>
        </p:spPr>
        <p:txBody>
          <a:bodyPr vert="horz" lIns="91440" tIns="45720" rIns="91440" bIns="45720" rtlCol="0" anchor="ctr">
            <a:normAutofit/>
          </a:bodyPr>
          <a:lstStyle/>
          <a:p>
            <a:pPr algn="ctr">
              <a:lnSpc>
                <a:spcPct val="83000"/>
              </a:lnSpc>
            </a:pPr>
            <a:r>
              <a:rPr lang="en-US" sz="6800" cap="all" spc="-100">
                <a:solidFill>
                  <a:schemeClr val="bg1"/>
                </a:solidFill>
              </a:rPr>
              <a:t>ATTACKS</a:t>
            </a:r>
          </a:p>
        </p:txBody>
      </p:sp>
      <p:sp>
        <p:nvSpPr>
          <p:cNvPr id="22" name="Rectangle 26">
            <a:extLst>
              <a:ext uri="{FF2B5EF4-FFF2-40B4-BE49-F238E27FC236}">
                <a16:creationId xmlns:a16="http://schemas.microsoft.com/office/drawing/2014/main" id="{8EEA5BB7-5B71-4B52-AD7F-3BA82A617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9" name="Straight Connector 28">
            <a:extLst>
              <a:ext uri="{FF2B5EF4-FFF2-40B4-BE49-F238E27FC236}">
                <a16:creationId xmlns:a16="http://schemas.microsoft.com/office/drawing/2014/main" id="{2A1BDD5A-B952-463D-8BF6-F89EC6F21C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455369"/>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2C2EF86-4721-4AC5-AC3A-5343FE12BA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455369"/>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42A6C7C-49DA-4D7E-9647-1696C74DF81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100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2372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80000"/>
                <a:shade val="100000"/>
                <a:satMod val="300000"/>
              </a:schemeClr>
            </a:gs>
            <a:gs pos="100000">
              <a:schemeClr val="bg1">
                <a:tint val="100000"/>
                <a:shade val="30000"/>
                <a:satMod val="20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D15573D-0E45-4691-B525-471152EC18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E448559-19A4-4252-8C27-54C1DA906F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1">
              <a:lumMod val="75000"/>
              <a:alpha val="60000"/>
            </a:schemeClr>
          </a:solidFill>
          <a:ln w="6350" cap="flat" cmpd="sng" algn="ctr">
            <a:noFill/>
            <a:prstDash val="solid"/>
          </a:ln>
          <a:effectLst>
            <a:softEdge rad="0"/>
          </a:effectLst>
        </p:spPr>
      </p:sp>
      <p:sp>
        <p:nvSpPr>
          <p:cNvPr id="12" name="Rectangle 11">
            <a:extLst>
              <a:ext uri="{FF2B5EF4-FFF2-40B4-BE49-F238E27FC236}">
                <a16:creationId xmlns:a16="http://schemas.microsoft.com/office/drawing/2014/main" id="{1B19C35E-4E30-4F1D-9FC2-F2FA6191E4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819" y="466344"/>
            <a:ext cx="3959352" cy="5925312"/>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EA8C97E0-39F9-4162-A32C-714F0313A0C0}"/>
              </a:ext>
            </a:extLst>
          </p:cNvPr>
          <p:cNvSpPr>
            <a:spLocks noGrp="1"/>
          </p:cNvSpPr>
          <p:nvPr>
            <p:ph type="title"/>
          </p:nvPr>
        </p:nvSpPr>
        <p:spPr>
          <a:xfrm>
            <a:off x="676240" y="875324"/>
            <a:ext cx="3536510" cy="5093520"/>
          </a:xfrm>
        </p:spPr>
        <p:txBody>
          <a:bodyPr>
            <a:normAutofit/>
          </a:bodyPr>
          <a:lstStyle/>
          <a:p>
            <a:pPr algn="ctr"/>
            <a:r>
              <a:rPr lang="en-US" sz="4400">
                <a:solidFill>
                  <a:schemeClr val="tx1"/>
                </a:solidFill>
              </a:rPr>
              <a:t>Attacks </a:t>
            </a:r>
          </a:p>
        </p:txBody>
      </p:sp>
      <p:sp>
        <p:nvSpPr>
          <p:cNvPr id="3" name="Content Placeholder 2">
            <a:extLst>
              <a:ext uri="{FF2B5EF4-FFF2-40B4-BE49-F238E27FC236}">
                <a16:creationId xmlns:a16="http://schemas.microsoft.com/office/drawing/2014/main" id="{14813045-73FB-4460-B9FD-1580772AAAF1}"/>
              </a:ext>
            </a:extLst>
          </p:cNvPr>
          <p:cNvSpPr>
            <a:spLocks noGrp="1"/>
          </p:cNvSpPr>
          <p:nvPr>
            <p:ph idx="1"/>
          </p:nvPr>
        </p:nvSpPr>
        <p:spPr>
          <a:xfrm>
            <a:off x="5478124" y="559477"/>
            <a:ext cx="5647076" cy="5475563"/>
          </a:xfrm>
        </p:spPr>
        <p:txBody>
          <a:bodyPr vert="horz" lIns="91440" tIns="45720" rIns="91440" bIns="45720" rtlCol="0" anchor="ctr">
            <a:normAutofit/>
          </a:bodyPr>
          <a:lstStyle/>
          <a:p>
            <a:pPr marL="0" indent="0">
              <a:buNone/>
            </a:pPr>
            <a:r>
              <a:rPr lang="en-US" sz="2000"/>
              <a:t> What is  attacks?</a:t>
            </a:r>
          </a:p>
          <a:p>
            <a:pPr marL="0" indent="0">
              <a:buNone/>
            </a:pPr>
            <a:r>
              <a:rPr lang="en-US" sz="2000"/>
              <a:t> </a:t>
            </a:r>
            <a:r>
              <a:rPr lang="en-US" sz="2000">
                <a:ea typeface="+mn-lt"/>
                <a:cs typeface="+mn-lt"/>
              </a:rPr>
              <a:t>attacks are activities taken to harm a system or disrupt typical operations by exploiting vulnerabilities using different  methods and instruments.</a:t>
            </a:r>
            <a:endParaRPr lang="en-US" sz="2000"/>
          </a:p>
          <a:p>
            <a:pPr>
              <a:buClr>
                <a:srgbClr val="262626"/>
              </a:buClr>
            </a:pPr>
            <a:endParaRPr lang="en-US" sz="2000"/>
          </a:p>
        </p:txBody>
      </p:sp>
    </p:spTree>
    <p:extLst>
      <p:ext uri="{BB962C8B-B14F-4D97-AF65-F5344CB8AC3E}">
        <p14:creationId xmlns:p14="http://schemas.microsoft.com/office/powerpoint/2010/main" val="271654644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65FAA58-0EDC-412F-A5F8-01968BE605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DBA80B1-3B69-49C0-8AC9-716ABA57F5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6197" y="643464"/>
            <a:ext cx="4143830" cy="5566305"/>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sp>
      <p:sp>
        <p:nvSpPr>
          <p:cNvPr id="12" name="Rectangle 11">
            <a:extLst>
              <a:ext uri="{FF2B5EF4-FFF2-40B4-BE49-F238E27FC236}">
                <a16:creationId xmlns:a16="http://schemas.microsoft.com/office/drawing/2014/main" id="{047E1103-B264-49BE-BC2A-F4E40BD3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1587" y="806860"/>
            <a:ext cx="3813048" cy="5239512"/>
          </a:xfrm>
          <a:prstGeom prst="rect">
            <a:avLst/>
          </a:prstGeom>
          <a:solidFill>
            <a:schemeClr val="accent1"/>
          </a:solidFill>
          <a:ln w="9525" cap="sq" cmpd="sng" algn="ctr">
            <a:noFill/>
            <a:prstDash val="solid"/>
            <a:miter lim="800000"/>
          </a:ln>
          <a:effectLst/>
        </p:spPr>
      </p:sp>
      <p:sp>
        <p:nvSpPr>
          <p:cNvPr id="2" name="Title 1">
            <a:extLst>
              <a:ext uri="{FF2B5EF4-FFF2-40B4-BE49-F238E27FC236}">
                <a16:creationId xmlns:a16="http://schemas.microsoft.com/office/drawing/2014/main" id="{C0F3C312-97D4-4F94-B295-6F0D64F6081F}"/>
              </a:ext>
            </a:extLst>
          </p:cNvPr>
          <p:cNvSpPr>
            <a:spLocks noGrp="1"/>
          </p:cNvSpPr>
          <p:nvPr>
            <p:ph type="title"/>
          </p:nvPr>
        </p:nvSpPr>
        <p:spPr>
          <a:xfrm>
            <a:off x="983887" y="1185059"/>
            <a:ext cx="3491832" cy="4487882"/>
          </a:xfrm>
        </p:spPr>
        <p:txBody>
          <a:bodyPr>
            <a:normAutofit/>
          </a:bodyPr>
          <a:lstStyle/>
          <a:p>
            <a:pPr algn="ctr"/>
            <a:r>
              <a:rPr lang="en-US" sz="4400">
                <a:solidFill>
                  <a:srgbClr val="FFFFFF"/>
                </a:solidFill>
              </a:rPr>
              <a:t>Types of Attacks</a:t>
            </a:r>
          </a:p>
        </p:txBody>
      </p:sp>
      <p:sp>
        <p:nvSpPr>
          <p:cNvPr id="14" name="Rectangle 13">
            <a:extLst>
              <a:ext uri="{FF2B5EF4-FFF2-40B4-BE49-F238E27FC236}">
                <a16:creationId xmlns:a16="http://schemas.microsoft.com/office/drawing/2014/main" id="{52DA11B6-B538-4624-9628-98B823D761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3494" y="276008"/>
            <a:ext cx="6463060" cy="6305984"/>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FB1CB5B-67A5-45DB-B8E1-7A09A642E3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08842" y="438912"/>
            <a:ext cx="6132365" cy="5980176"/>
          </a:xfrm>
          <a:prstGeom prst="rect">
            <a:avLst/>
          </a:prstGeom>
          <a:noFill/>
          <a:ln w="6350" cap="sq" cmpd="sng" algn="ctr">
            <a:solidFill>
              <a:schemeClr val="tx1">
                <a:lumMod val="75000"/>
                <a:lumOff val="25000"/>
              </a:schemeClr>
            </a:solidFill>
            <a:prstDash val="solid"/>
            <a:miter lim="800000"/>
          </a:ln>
          <a:effectLst/>
        </p:spPr>
      </p:sp>
      <p:sp>
        <p:nvSpPr>
          <p:cNvPr id="3" name="Content Placeholder 2">
            <a:extLst>
              <a:ext uri="{FF2B5EF4-FFF2-40B4-BE49-F238E27FC236}">
                <a16:creationId xmlns:a16="http://schemas.microsoft.com/office/drawing/2014/main" id="{6A2C899C-AD5D-494B-9153-215F354B6453}"/>
              </a:ext>
            </a:extLst>
          </p:cNvPr>
          <p:cNvSpPr>
            <a:spLocks noGrp="1"/>
          </p:cNvSpPr>
          <p:nvPr>
            <p:ph idx="1"/>
          </p:nvPr>
        </p:nvSpPr>
        <p:spPr>
          <a:xfrm>
            <a:off x="6096000" y="936416"/>
            <a:ext cx="5178168" cy="4985169"/>
          </a:xfrm>
        </p:spPr>
        <p:txBody>
          <a:bodyPr vert="horz" lIns="91440" tIns="45720" rIns="91440" bIns="45720" rtlCol="0" anchor="ctr">
            <a:normAutofit/>
          </a:bodyPr>
          <a:lstStyle/>
          <a:p>
            <a:r>
              <a:rPr lang="en-US" sz="2000" b="1">
                <a:ea typeface="+mn-lt"/>
                <a:cs typeface="+mn-lt"/>
              </a:rPr>
              <a:t>physical attacks</a:t>
            </a:r>
          </a:p>
          <a:p>
            <a:pPr>
              <a:buClr>
                <a:srgbClr val="262626"/>
              </a:buClr>
            </a:pPr>
            <a:r>
              <a:rPr lang="en-US" sz="2000" b="1"/>
              <a:t>Cyber crimes</a:t>
            </a:r>
          </a:p>
          <a:p>
            <a:pPr>
              <a:buClr>
                <a:srgbClr val="262626"/>
              </a:buClr>
            </a:pPr>
            <a:r>
              <a:rPr lang="en-US" sz="2000" b="1"/>
              <a:t>Access attacks</a:t>
            </a:r>
          </a:p>
          <a:p>
            <a:pPr>
              <a:buClr>
                <a:srgbClr val="262626"/>
              </a:buClr>
            </a:pPr>
            <a:r>
              <a:rPr lang="en-US" sz="2000" b="1"/>
              <a:t>Destructive attacks</a:t>
            </a:r>
          </a:p>
          <a:p>
            <a:pPr>
              <a:buClr>
                <a:srgbClr val="262626"/>
              </a:buClr>
            </a:pPr>
            <a:endParaRPr lang="en-US" sz="2000" b="1"/>
          </a:p>
        </p:txBody>
      </p:sp>
    </p:spTree>
    <p:extLst>
      <p:ext uri="{BB962C8B-B14F-4D97-AF65-F5344CB8AC3E}">
        <p14:creationId xmlns:p14="http://schemas.microsoft.com/office/powerpoint/2010/main" val="11994361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04BED5A-E98E-4DA0-BAA5-4F6AB2492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64B94A-E40E-48CE-BD7B-C1A30AE57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3982" y="488542"/>
            <a:ext cx="11244036" cy="5880916"/>
          </a:xfrm>
          <a:prstGeom prst="rect">
            <a:avLst/>
          </a:prstGeom>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49EC5CA6-6479-49D5-B4B5-5643D26B83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84442" y="2057401"/>
            <a:ext cx="0" cy="27432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D1B26337-5AA4-470D-9687-5907CB53B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685800"/>
            <a:ext cx="10853928" cy="5486400"/>
          </a:xfrm>
          <a:prstGeom prst="rect">
            <a:avLst/>
          </a:prstGeom>
          <a:noFill/>
          <a:ln w="6350" cap="sq" cmpd="sng" algn="ctr">
            <a:solidFill>
              <a:srgbClr val="FFFFFF"/>
            </a:solidFill>
            <a:prstDash val="solid"/>
            <a:miter lim="800000"/>
          </a:ln>
          <a:effectLst/>
        </p:spPr>
      </p:sp>
      <p:sp>
        <p:nvSpPr>
          <p:cNvPr id="2" name="Title 1">
            <a:extLst>
              <a:ext uri="{FF2B5EF4-FFF2-40B4-BE49-F238E27FC236}">
                <a16:creationId xmlns:a16="http://schemas.microsoft.com/office/drawing/2014/main" id="{A28688DA-AB7B-4F94-929C-950AF258F635}"/>
              </a:ext>
            </a:extLst>
          </p:cNvPr>
          <p:cNvSpPr>
            <a:spLocks noGrp="1"/>
          </p:cNvSpPr>
          <p:nvPr>
            <p:ph type="title"/>
          </p:nvPr>
        </p:nvSpPr>
        <p:spPr>
          <a:xfrm>
            <a:off x="866440" y="1000370"/>
            <a:ext cx="3462079" cy="4857262"/>
          </a:xfrm>
        </p:spPr>
        <p:txBody>
          <a:bodyPr>
            <a:normAutofit/>
          </a:bodyPr>
          <a:lstStyle/>
          <a:p>
            <a:pPr algn="r"/>
            <a:r>
              <a:rPr lang="en-US" sz="4400">
                <a:solidFill>
                  <a:srgbClr val="FFFFFF"/>
                </a:solidFill>
              </a:rPr>
              <a:t>Physical Attacks</a:t>
            </a:r>
          </a:p>
        </p:txBody>
      </p:sp>
      <p:sp>
        <p:nvSpPr>
          <p:cNvPr id="3" name="Content Placeholder 2">
            <a:extLst>
              <a:ext uri="{FF2B5EF4-FFF2-40B4-BE49-F238E27FC236}">
                <a16:creationId xmlns:a16="http://schemas.microsoft.com/office/drawing/2014/main" id="{A054F421-AF3E-4EB9-85FA-A2DC3D345382}"/>
              </a:ext>
            </a:extLst>
          </p:cNvPr>
          <p:cNvSpPr>
            <a:spLocks noGrp="1"/>
          </p:cNvSpPr>
          <p:nvPr>
            <p:ph idx="1"/>
          </p:nvPr>
        </p:nvSpPr>
        <p:spPr>
          <a:xfrm>
            <a:off x="4963691" y="1000370"/>
            <a:ext cx="6212310" cy="4857262"/>
          </a:xfrm>
        </p:spPr>
        <p:txBody>
          <a:bodyPr vert="horz" lIns="91440" tIns="45720" rIns="91440" bIns="45720" rtlCol="0" anchor="ctr">
            <a:normAutofit/>
          </a:bodyPr>
          <a:lstStyle/>
          <a:p>
            <a:r>
              <a:rPr lang="en-US" sz="2000" dirty="0">
                <a:solidFill>
                  <a:srgbClr val="FFFFFF"/>
                </a:solidFill>
                <a:ea typeface="+mn-lt"/>
                <a:cs typeface="+mn-lt"/>
              </a:rPr>
              <a:t>this types of attacks alters with  hardware components, Because of the unattended and distributed nature of the IOT(internet of things), nearly all devices typically work in outdoor environment, which are highly vulnerable to physical attacks.</a:t>
            </a:r>
            <a:endParaRPr lang="en-US" sz="2000" dirty="0">
              <a:solidFill>
                <a:srgbClr val="FFFFFF"/>
              </a:solidFill>
            </a:endParaRPr>
          </a:p>
        </p:txBody>
      </p:sp>
    </p:spTree>
    <p:extLst>
      <p:ext uri="{BB962C8B-B14F-4D97-AF65-F5344CB8AC3E}">
        <p14:creationId xmlns:p14="http://schemas.microsoft.com/office/powerpoint/2010/main" val="3114946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04BED5A-E98E-4DA0-BAA5-4F6AB2492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64B94A-E40E-48CE-BD7B-C1A30AE57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3982" y="488542"/>
            <a:ext cx="11244036" cy="5880916"/>
          </a:xfrm>
          <a:prstGeom prst="rect">
            <a:avLst/>
          </a:prstGeom>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49EC5CA6-6479-49D5-B4B5-5643D26B83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84442" y="2057401"/>
            <a:ext cx="0" cy="27432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D1B26337-5AA4-470D-9687-5907CB53B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685800"/>
            <a:ext cx="10853928" cy="5486400"/>
          </a:xfrm>
          <a:prstGeom prst="rect">
            <a:avLst/>
          </a:prstGeom>
          <a:noFill/>
          <a:ln w="6350" cap="sq" cmpd="sng" algn="ctr">
            <a:solidFill>
              <a:srgbClr val="FFFFFF"/>
            </a:solidFill>
            <a:prstDash val="solid"/>
            <a:miter lim="800000"/>
          </a:ln>
          <a:effectLst/>
        </p:spPr>
      </p:sp>
      <p:sp>
        <p:nvSpPr>
          <p:cNvPr id="2" name="Title 1">
            <a:extLst>
              <a:ext uri="{FF2B5EF4-FFF2-40B4-BE49-F238E27FC236}">
                <a16:creationId xmlns:a16="http://schemas.microsoft.com/office/drawing/2014/main" id="{672381E8-1EFB-477A-AA39-D8BF6DC71E63}"/>
              </a:ext>
            </a:extLst>
          </p:cNvPr>
          <p:cNvSpPr>
            <a:spLocks noGrp="1"/>
          </p:cNvSpPr>
          <p:nvPr>
            <p:ph type="title"/>
          </p:nvPr>
        </p:nvSpPr>
        <p:spPr>
          <a:xfrm>
            <a:off x="866440" y="1000370"/>
            <a:ext cx="3462079" cy="4857262"/>
          </a:xfrm>
        </p:spPr>
        <p:txBody>
          <a:bodyPr>
            <a:normAutofit/>
          </a:bodyPr>
          <a:lstStyle/>
          <a:p>
            <a:pPr algn="r"/>
            <a:r>
              <a:rPr lang="en-US" sz="4400">
                <a:solidFill>
                  <a:srgbClr val="FFFFFF"/>
                </a:solidFill>
              </a:rPr>
              <a:t>Cyber crimes </a:t>
            </a:r>
          </a:p>
        </p:txBody>
      </p:sp>
      <p:sp>
        <p:nvSpPr>
          <p:cNvPr id="3" name="Content Placeholder 2">
            <a:extLst>
              <a:ext uri="{FF2B5EF4-FFF2-40B4-BE49-F238E27FC236}">
                <a16:creationId xmlns:a16="http://schemas.microsoft.com/office/drawing/2014/main" id="{94C911B8-B1C2-4947-850A-AB815477899D}"/>
              </a:ext>
            </a:extLst>
          </p:cNvPr>
          <p:cNvSpPr>
            <a:spLocks noGrp="1"/>
          </p:cNvSpPr>
          <p:nvPr>
            <p:ph idx="1"/>
          </p:nvPr>
        </p:nvSpPr>
        <p:spPr>
          <a:xfrm>
            <a:off x="4963691" y="1000370"/>
            <a:ext cx="6212310" cy="4857262"/>
          </a:xfrm>
        </p:spPr>
        <p:txBody>
          <a:bodyPr vert="horz" lIns="91440" tIns="45720" rIns="91440" bIns="45720" rtlCol="0" anchor="ctr">
            <a:normAutofit/>
          </a:bodyPr>
          <a:lstStyle/>
          <a:p>
            <a:r>
              <a:rPr lang="en-US" sz="2000">
                <a:solidFill>
                  <a:srgbClr val="FFFFFF"/>
                </a:solidFill>
              </a:rPr>
              <a:t>The internet and smart objects are used to abuse users and information for  materialistic gain, such as intellectual property, fraud, identity theft, and brand theft.</a:t>
            </a:r>
          </a:p>
        </p:txBody>
      </p:sp>
    </p:spTree>
    <p:extLst>
      <p:ext uri="{BB962C8B-B14F-4D97-AF65-F5344CB8AC3E}">
        <p14:creationId xmlns:p14="http://schemas.microsoft.com/office/powerpoint/2010/main" val="15185050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RegularSeedRightStep">
      <a:dk1>
        <a:srgbClr val="000000"/>
      </a:dk1>
      <a:lt1>
        <a:srgbClr val="FFFFFF"/>
      </a:lt1>
      <a:dk2>
        <a:srgbClr val="1D2733"/>
      </a:dk2>
      <a:lt2>
        <a:srgbClr val="E8E2E5"/>
      </a:lt2>
      <a:accent1>
        <a:srgbClr val="46B47E"/>
      </a:accent1>
      <a:accent2>
        <a:srgbClr val="3BB1A8"/>
      </a:accent2>
      <a:accent3>
        <a:srgbClr val="4D9BC3"/>
      </a:accent3>
      <a:accent4>
        <a:srgbClr val="3B58B1"/>
      </a:accent4>
      <a:accent5>
        <a:srgbClr val="614DC3"/>
      </a:accent5>
      <a:accent6>
        <a:srgbClr val="813BB1"/>
      </a:accent6>
      <a:hlink>
        <a:srgbClr val="BF3F7E"/>
      </a:hlink>
      <a:folHlink>
        <a:srgbClr val="7F7F7F"/>
      </a:folHlink>
    </a:clrScheme>
    <a:fontScheme name="Savon">
      <a:majorFont>
        <a:latin typeface="Georgia Pro Cond Blac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docProps/app.xml><?xml version="1.0" encoding="utf-8"?>
<Properties xmlns="http://schemas.openxmlformats.org/officeDocument/2006/extended-properties" xmlns:vt="http://schemas.openxmlformats.org/officeDocument/2006/docPropsVTypes">
  <Template>TF10001119</Template>
  <TotalTime>0</TotalTime>
  <Words>0</Words>
  <Application>Microsoft Office PowerPoint</Application>
  <PresentationFormat>Widescreen</PresentationFormat>
  <Paragraphs>0</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SavonVTI</vt:lpstr>
      <vt:lpstr>Cyber security in IOT</vt:lpstr>
      <vt:lpstr>                        The Internet</vt:lpstr>
      <vt:lpstr>Internet Of Things (IOT)</vt:lpstr>
      <vt:lpstr>Introduction </vt:lpstr>
      <vt:lpstr>ATTACKS</vt:lpstr>
      <vt:lpstr>Attacks </vt:lpstr>
      <vt:lpstr>Types of Attacks</vt:lpstr>
      <vt:lpstr>Physical Attacks</vt:lpstr>
      <vt:lpstr>Cyber crimes </vt:lpstr>
      <vt:lpstr>Access Attacks</vt:lpstr>
      <vt:lpstr>Destructive Attacks</vt:lpstr>
      <vt:lpstr>Security</vt:lpstr>
      <vt:lpstr>SECURITY</vt:lpstr>
      <vt:lpstr>Security</vt:lpstr>
      <vt:lpstr>Primary Security goals </vt:lpstr>
      <vt:lpstr>THANK YOU</vt:lpstr>
      <vt:lpstr>ANY QUESTION?</vt:lpstr>
      <vt:lpstr>Reference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317</cp:revision>
  <dcterms:created xsi:type="dcterms:W3CDTF">2021-04-14T14:11:37Z</dcterms:created>
  <dcterms:modified xsi:type="dcterms:W3CDTF">2021-04-21T14:09:40Z</dcterms:modified>
</cp:coreProperties>
</file>

<file path=docProps/thumbnail.jpeg>
</file>